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2"/>
  </p:sldMasterIdLst>
  <p:notesMasterIdLst>
    <p:notesMasterId r:id="rId10"/>
  </p:notesMasterIdLst>
  <p:handoutMasterIdLst>
    <p:handoutMasterId r:id="rId11"/>
  </p:handoutMasterIdLst>
  <p:sldIdLst>
    <p:sldId id="264" r:id="rId3"/>
    <p:sldId id="271" r:id="rId4"/>
    <p:sldId id="298" r:id="rId5"/>
    <p:sldId id="293" r:id="rId6"/>
    <p:sldId id="276" r:id="rId7"/>
    <p:sldId id="277" r:id="rId8"/>
    <p:sldId id="305" r:id="rId9"/>
  </p:sldIdLst>
  <p:sldSz cx="12192000" cy="6858000"/>
  <p:notesSz cx="7004050" cy="92233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13" autoAdjust="0"/>
    <p:restoredTop sz="87866" autoAdjust="0"/>
  </p:normalViewPr>
  <p:slideViewPr>
    <p:cSldViewPr snapToGrid="0">
      <p:cViewPr varScale="1">
        <p:scale>
          <a:sx n="84" d="100"/>
          <a:sy n="84" d="100"/>
        </p:scale>
        <p:origin x="258" y="96"/>
      </p:cViewPr>
      <p:guideLst/>
    </p:cSldViewPr>
  </p:slideViewPr>
  <p:notesTextViewPr>
    <p:cViewPr>
      <p:scale>
        <a:sx n="1" d="1"/>
        <a:sy n="1" d="1"/>
      </p:scale>
      <p:origin x="0" y="0"/>
    </p:cViewPr>
  </p:notesTextViewPr>
  <p:notesViewPr>
    <p:cSldViewPr snapToGrid="0">
      <p:cViewPr varScale="1">
        <p:scale>
          <a:sx n="65" d="100"/>
          <a:sy n="65" d="100"/>
        </p:scale>
        <p:origin x="2796" y="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5088" cy="462770"/>
          </a:xfrm>
          <a:prstGeom prst="rect">
            <a:avLst/>
          </a:prstGeom>
        </p:spPr>
        <p:txBody>
          <a:bodyPr vert="horz" lIns="92696" tIns="46349" rIns="92696" bIns="46349" rtlCol="0"/>
          <a:lstStyle>
            <a:lvl1pPr algn="l">
              <a:defRPr sz="1200"/>
            </a:lvl1pPr>
          </a:lstStyle>
          <a:p>
            <a:endParaRPr lang="en-US" dirty="0"/>
          </a:p>
        </p:txBody>
      </p:sp>
      <p:sp>
        <p:nvSpPr>
          <p:cNvPr id="3" name="Date Placeholder 2"/>
          <p:cNvSpPr>
            <a:spLocks noGrp="1"/>
          </p:cNvSpPr>
          <p:nvPr>
            <p:ph type="dt" sz="quarter" idx="1"/>
          </p:nvPr>
        </p:nvSpPr>
        <p:spPr>
          <a:xfrm>
            <a:off x="3967341" y="2"/>
            <a:ext cx="3035088" cy="462770"/>
          </a:xfrm>
          <a:prstGeom prst="rect">
            <a:avLst/>
          </a:prstGeom>
        </p:spPr>
        <p:txBody>
          <a:bodyPr vert="horz" lIns="92696" tIns="46349" rIns="92696" bIns="46349" rtlCol="0"/>
          <a:lstStyle>
            <a:lvl1pPr algn="r">
              <a:defRPr sz="1200"/>
            </a:lvl1pPr>
          </a:lstStyle>
          <a:p>
            <a:fld id="{31C92607-7D31-4A88-8324-D4F1F1AB20FB}" type="datetimeFigureOut">
              <a:rPr lang="en-US" smtClean="0"/>
              <a:t>8/23/2018</a:t>
            </a:fld>
            <a:endParaRPr lang="en-US" dirty="0"/>
          </a:p>
        </p:txBody>
      </p:sp>
      <p:sp>
        <p:nvSpPr>
          <p:cNvPr id="4" name="Footer Placeholder 3"/>
          <p:cNvSpPr>
            <a:spLocks noGrp="1"/>
          </p:cNvSpPr>
          <p:nvPr>
            <p:ph type="ftr" sz="quarter" idx="2"/>
          </p:nvPr>
        </p:nvSpPr>
        <p:spPr>
          <a:xfrm>
            <a:off x="0" y="8760610"/>
            <a:ext cx="3035088" cy="462769"/>
          </a:xfrm>
          <a:prstGeom prst="rect">
            <a:avLst/>
          </a:prstGeom>
        </p:spPr>
        <p:txBody>
          <a:bodyPr vert="horz" lIns="92696" tIns="46349" rIns="92696" bIns="4634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67341" y="8760610"/>
            <a:ext cx="3035088" cy="462769"/>
          </a:xfrm>
          <a:prstGeom prst="rect">
            <a:avLst/>
          </a:prstGeom>
        </p:spPr>
        <p:txBody>
          <a:bodyPr vert="horz" lIns="92696" tIns="46349" rIns="92696" bIns="46349" rtlCol="0" anchor="b"/>
          <a:lstStyle>
            <a:lvl1pPr algn="r">
              <a:defRPr sz="1200"/>
            </a:lvl1pPr>
          </a:lstStyle>
          <a:p>
            <a:fld id="{1DE43393-F8D1-441F-A259-55DD879C7BD4}" type="slidenum">
              <a:rPr lang="en-US" smtClean="0"/>
              <a:t>‹#›</a:t>
            </a:fld>
            <a:endParaRPr lang="en-US" dirty="0"/>
          </a:p>
        </p:txBody>
      </p:sp>
    </p:spTree>
    <p:extLst>
      <p:ext uri="{BB962C8B-B14F-4D97-AF65-F5344CB8AC3E}">
        <p14:creationId xmlns:p14="http://schemas.microsoft.com/office/powerpoint/2010/main" val="885899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5088" cy="462770"/>
          </a:xfrm>
          <a:prstGeom prst="rect">
            <a:avLst/>
          </a:prstGeom>
        </p:spPr>
        <p:txBody>
          <a:bodyPr vert="horz" lIns="92696" tIns="46349" rIns="92696" bIns="46349" rtlCol="0"/>
          <a:lstStyle>
            <a:lvl1pPr algn="l">
              <a:defRPr sz="1200"/>
            </a:lvl1pPr>
          </a:lstStyle>
          <a:p>
            <a:endParaRPr lang="en-US" dirty="0"/>
          </a:p>
        </p:txBody>
      </p:sp>
      <p:sp>
        <p:nvSpPr>
          <p:cNvPr id="3" name="Date Placeholder 2"/>
          <p:cNvSpPr>
            <a:spLocks noGrp="1"/>
          </p:cNvSpPr>
          <p:nvPr>
            <p:ph type="dt" idx="1"/>
          </p:nvPr>
        </p:nvSpPr>
        <p:spPr>
          <a:xfrm>
            <a:off x="3967341" y="2"/>
            <a:ext cx="3035088" cy="462770"/>
          </a:xfrm>
          <a:prstGeom prst="rect">
            <a:avLst/>
          </a:prstGeom>
        </p:spPr>
        <p:txBody>
          <a:bodyPr vert="horz" lIns="92696" tIns="46349" rIns="92696" bIns="46349" rtlCol="0"/>
          <a:lstStyle>
            <a:lvl1pPr algn="r">
              <a:defRPr sz="1200"/>
            </a:lvl1pPr>
          </a:lstStyle>
          <a:p>
            <a:fld id="{A8344B9D-ECB8-485A-8EB9-C295143F4239}" type="datetimeFigureOut">
              <a:rPr lang="en-US" smtClean="0"/>
              <a:t>8/23/2018</a:t>
            </a:fld>
            <a:endParaRPr lang="en-US" dirty="0"/>
          </a:p>
        </p:txBody>
      </p:sp>
      <p:sp>
        <p:nvSpPr>
          <p:cNvPr id="4" name="Slide Image Placeholder 3"/>
          <p:cNvSpPr>
            <a:spLocks noGrp="1" noRot="1" noChangeAspect="1"/>
          </p:cNvSpPr>
          <p:nvPr>
            <p:ph type="sldImg" idx="2"/>
          </p:nvPr>
        </p:nvSpPr>
        <p:spPr>
          <a:xfrm>
            <a:off x="735013" y="1152525"/>
            <a:ext cx="5534025" cy="3113088"/>
          </a:xfrm>
          <a:prstGeom prst="rect">
            <a:avLst/>
          </a:prstGeom>
          <a:noFill/>
          <a:ln w="12700">
            <a:solidFill>
              <a:prstClr val="black"/>
            </a:solidFill>
          </a:ln>
        </p:spPr>
        <p:txBody>
          <a:bodyPr vert="horz" lIns="92696" tIns="46349" rIns="92696" bIns="46349" rtlCol="0" anchor="ctr"/>
          <a:lstStyle/>
          <a:p>
            <a:endParaRPr lang="en-US" dirty="0"/>
          </a:p>
        </p:txBody>
      </p:sp>
      <p:sp>
        <p:nvSpPr>
          <p:cNvPr id="5" name="Notes Placeholder 4"/>
          <p:cNvSpPr>
            <a:spLocks noGrp="1"/>
          </p:cNvSpPr>
          <p:nvPr>
            <p:ph type="body" sz="quarter" idx="3"/>
          </p:nvPr>
        </p:nvSpPr>
        <p:spPr>
          <a:xfrm>
            <a:off x="700405" y="4438749"/>
            <a:ext cx="5603240" cy="3631704"/>
          </a:xfrm>
          <a:prstGeom prst="rect">
            <a:avLst/>
          </a:prstGeom>
        </p:spPr>
        <p:txBody>
          <a:bodyPr vert="horz" lIns="92696" tIns="46349" rIns="92696" bIns="4634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60610"/>
            <a:ext cx="3035088" cy="462769"/>
          </a:xfrm>
          <a:prstGeom prst="rect">
            <a:avLst/>
          </a:prstGeom>
        </p:spPr>
        <p:txBody>
          <a:bodyPr vert="horz" lIns="92696" tIns="46349" rIns="92696" bIns="4634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67341" y="8760610"/>
            <a:ext cx="3035088" cy="462769"/>
          </a:xfrm>
          <a:prstGeom prst="rect">
            <a:avLst/>
          </a:prstGeom>
        </p:spPr>
        <p:txBody>
          <a:bodyPr vert="horz" lIns="92696" tIns="46349" rIns="92696" bIns="46349" rtlCol="0" anchor="b"/>
          <a:lstStyle>
            <a:lvl1pPr algn="r">
              <a:defRPr sz="1200"/>
            </a:lvl1pPr>
          </a:lstStyle>
          <a:p>
            <a:fld id="{B46BFFCD-AAE1-443B-BA13-18DE53688CD2}" type="slidenum">
              <a:rPr lang="en-US" smtClean="0"/>
              <a:t>‹#›</a:t>
            </a:fld>
            <a:endParaRPr lang="en-US" dirty="0"/>
          </a:p>
        </p:txBody>
      </p:sp>
    </p:spTree>
    <p:extLst>
      <p:ext uri="{BB962C8B-B14F-4D97-AF65-F5344CB8AC3E}">
        <p14:creationId xmlns:p14="http://schemas.microsoft.com/office/powerpoint/2010/main" val="14209467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D36F22E-BB51-4670-BCB3-42293818BB7B}" type="datetimeFigureOut">
              <a:rPr lang="en-US" smtClean="0"/>
              <a:t>8/23/2018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5E3EDD-439D-4615-88E0-7F5750046975}"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3500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36F22E-BB51-4670-BCB3-42293818BB7B}" type="datetimeFigureOut">
              <a:rPr lang="en-US" smtClean="0"/>
              <a:t>8/23/2018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5E3EDD-439D-4615-88E0-7F5750046975}" type="slidenum">
              <a:rPr lang="en-US" smtClean="0"/>
              <a:t>‹#›</a:t>
            </a:fld>
            <a:endParaRPr lang="en-US" dirty="0"/>
          </a:p>
        </p:txBody>
      </p:sp>
    </p:spTree>
    <p:extLst>
      <p:ext uri="{BB962C8B-B14F-4D97-AF65-F5344CB8AC3E}">
        <p14:creationId xmlns:p14="http://schemas.microsoft.com/office/powerpoint/2010/main" val="2029291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36F22E-BB51-4670-BCB3-42293818BB7B}" type="datetimeFigureOut">
              <a:rPr lang="en-US" smtClean="0"/>
              <a:t>8/23/2018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5E3EDD-439D-4615-88E0-7F5750046975}"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552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D36F22E-BB51-4670-BCB3-42293818BB7B}" type="datetimeFigureOut">
              <a:rPr lang="en-US" smtClean="0"/>
              <a:t>8/23/2018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E5E3EDD-439D-4615-88E0-7F5750046975}" type="slidenum">
              <a:rPr lang="en-US" smtClean="0"/>
              <a:t>‹#›</a:t>
            </a:fld>
            <a:endParaRPr lang="en-US" dirty="0"/>
          </a:p>
        </p:txBody>
      </p:sp>
    </p:spTree>
    <p:extLst>
      <p:ext uri="{BB962C8B-B14F-4D97-AF65-F5344CB8AC3E}">
        <p14:creationId xmlns:p14="http://schemas.microsoft.com/office/powerpoint/2010/main" val="3470201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D36F22E-BB51-4670-BCB3-42293818BB7B}" type="datetimeFigureOut">
              <a:rPr lang="en-US" smtClean="0"/>
              <a:t>8/23/2018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E5E3EDD-439D-4615-88E0-7F5750046975}" type="slidenum">
              <a:rPr lang="en-US" smtClean="0"/>
              <a:t>‹#›</a:t>
            </a:fld>
            <a:endParaRPr lang="en-US" dirty="0"/>
          </a:p>
        </p:txBody>
      </p:sp>
    </p:spTree>
    <p:extLst>
      <p:ext uri="{BB962C8B-B14F-4D97-AF65-F5344CB8AC3E}">
        <p14:creationId xmlns:p14="http://schemas.microsoft.com/office/powerpoint/2010/main" val="2301415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D36F22E-BB51-4670-BCB3-42293818BB7B}" type="datetimeFigureOut">
              <a:rPr lang="en-US" smtClean="0"/>
              <a:t>8/23/2018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E5E3EDD-439D-4615-88E0-7F5750046975}" type="slidenum">
              <a:rPr lang="en-US" smtClean="0"/>
              <a:t>‹#›</a:t>
            </a:fld>
            <a:endParaRPr lang="en-US" dirty="0"/>
          </a:p>
        </p:txBody>
      </p:sp>
    </p:spTree>
    <p:extLst>
      <p:ext uri="{BB962C8B-B14F-4D97-AF65-F5344CB8AC3E}">
        <p14:creationId xmlns:p14="http://schemas.microsoft.com/office/powerpoint/2010/main" val="534844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D36F22E-BB51-4670-BCB3-42293818BB7B}" type="datetimeFigureOut">
              <a:rPr lang="en-US" smtClean="0"/>
              <a:t>8/23/2018</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CE5E3EDD-439D-4615-88E0-7F5750046975}" type="slidenum">
              <a:rPr lang="en-US" smtClean="0"/>
              <a:t>‹#›</a:t>
            </a:fld>
            <a:endParaRPr lang="en-US" dirty="0"/>
          </a:p>
        </p:txBody>
      </p:sp>
    </p:spTree>
    <p:extLst>
      <p:ext uri="{BB962C8B-B14F-4D97-AF65-F5344CB8AC3E}">
        <p14:creationId xmlns:p14="http://schemas.microsoft.com/office/powerpoint/2010/main" val="2641785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D36F22E-BB51-4670-BCB3-42293818BB7B}" type="datetimeFigureOut">
              <a:rPr lang="en-US" smtClean="0"/>
              <a:t>8/23/2018</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E5E3EDD-439D-4615-88E0-7F5750046975}" type="slidenum">
              <a:rPr lang="en-US" smtClean="0"/>
              <a:t>‹#›</a:t>
            </a:fld>
            <a:endParaRPr lang="en-US" dirty="0"/>
          </a:p>
        </p:txBody>
      </p:sp>
    </p:spTree>
    <p:extLst>
      <p:ext uri="{BB962C8B-B14F-4D97-AF65-F5344CB8AC3E}">
        <p14:creationId xmlns:p14="http://schemas.microsoft.com/office/powerpoint/2010/main" val="1173813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36F22E-BB51-4670-BCB3-42293818BB7B}" type="datetimeFigureOut">
              <a:rPr lang="en-US" smtClean="0"/>
              <a:t>8/23/2018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E5E3EDD-439D-4615-88E0-7F5750046975}" type="slidenum">
              <a:rPr lang="en-US" smtClean="0"/>
              <a:t>‹#›</a:t>
            </a:fld>
            <a:endParaRPr lang="en-US" dirty="0"/>
          </a:p>
        </p:txBody>
      </p:sp>
    </p:spTree>
    <p:extLst>
      <p:ext uri="{BB962C8B-B14F-4D97-AF65-F5344CB8AC3E}">
        <p14:creationId xmlns:p14="http://schemas.microsoft.com/office/powerpoint/2010/main" val="4026757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36F22E-BB51-4670-BCB3-42293818BB7B}" type="datetimeFigureOut">
              <a:rPr lang="en-US" smtClean="0"/>
              <a:t>8/23/2018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5E3EDD-439D-4615-88E0-7F5750046975}" type="slidenum">
              <a:rPr lang="en-US" smtClean="0"/>
              <a:t>‹#›</a:t>
            </a:fld>
            <a:endParaRPr lang="en-US" dirty="0"/>
          </a:p>
        </p:txBody>
      </p:sp>
    </p:spTree>
    <p:extLst>
      <p:ext uri="{BB962C8B-B14F-4D97-AF65-F5344CB8AC3E}">
        <p14:creationId xmlns:p14="http://schemas.microsoft.com/office/powerpoint/2010/main" val="2743140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36F22E-BB51-4670-BCB3-42293818BB7B}" type="datetimeFigureOut">
              <a:rPr lang="en-US" smtClean="0"/>
              <a:t>8/23/2018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5E3EDD-439D-4615-88E0-7F5750046975}" type="slidenum">
              <a:rPr lang="en-US" smtClean="0"/>
              <a:t>‹#›</a:t>
            </a:fld>
            <a:endParaRPr lang="en-US" dirty="0"/>
          </a:p>
        </p:txBody>
      </p:sp>
    </p:spTree>
    <p:extLst>
      <p:ext uri="{BB962C8B-B14F-4D97-AF65-F5344CB8AC3E}">
        <p14:creationId xmlns:p14="http://schemas.microsoft.com/office/powerpoint/2010/main" val="3534309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D36F22E-BB51-4670-BCB3-42293818BB7B}" type="datetimeFigureOut">
              <a:rPr lang="en-US" smtClean="0"/>
              <a:t>8/23/2018</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CE5E3EDD-439D-4615-88E0-7F5750046975}" type="slidenum">
              <a:rPr lang="en-US" smtClean="0"/>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27544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Article 15 Means Tested Senior Exemption Extension</a:t>
            </a:r>
          </a:p>
        </p:txBody>
      </p:sp>
      <p:sp>
        <p:nvSpPr>
          <p:cNvPr id="3" name="Content Placeholder 2"/>
          <p:cNvSpPr>
            <a:spLocks noGrp="1"/>
          </p:cNvSpPr>
          <p:nvPr>
            <p:ph idx="1"/>
          </p:nvPr>
        </p:nvSpPr>
        <p:spPr/>
        <p:txBody>
          <a:bodyPr>
            <a:normAutofit/>
          </a:bodyPr>
          <a:lstStyle/>
          <a:p>
            <a:endParaRPr lang="en-US" dirty="0"/>
          </a:p>
          <a:p>
            <a:r>
              <a:rPr lang="en-US" dirty="0"/>
              <a:t> </a:t>
            </a:r>
            <a:r>
              <a:rPr lang="en-US" sz="2800" dirty="0"/>
              <a:t>To see if the Town will vote to extend for FY 2019, FY 2020 and FY 2021 an act passed in the general court in the year 2012 entitled, “An act authorizing the town of Sudbury to establish a means tested senior citizen property tax exemption”, or act on anything relative thereto.</a:t>
            </a:r>
          </a:p>
        </p:txBody>
      </p:sp>
    </p:spTree>
    <p:extLst>
      <p:ext uri="{BB962C8B-B14F-4D97-AF65-F5344CB8AC3E}">
        <p14:creationId xmlns:p14="http://schemas.microsoft.com/office/powerpoint/2010/main" val="1526947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Motion</a:t>
            </a:r>
          </a:p>
        </p:txBody>
      </p:sp>
      <p:sp>
        <p:nvSpPr>
          <p:cNvPr id="3" name="Content Placeholder 2"/>
          <p:cNvSpPr>
            <a:spLocks noGrp="1"/>
          </p:cNvSpPr>
          <p:nvPr>
            <p:ph idx="1"/>
          </p:nvPr>
        </p:nvSpPr>
        <p:spPr/>
        <p:txBody>
          <a:bodyPr>
            <a:normAutofit/>
          </a:bodyPr>
          <a:lstStyle/>
          <a:p>
            <a:endParaRPr lang="en-US" sz="2800" dirty="0"/>
          </a:p>
          <a:p>
            <a:r>
              <a:rPr lang="en-US" sz="2800" dirty="0"/>
              <a:t>                       Move in the words of the article.</a:t>
            </a:r>
          </a:p>
        </p:txBody>
      </p:sp>
    </p:spTree>
    <p:extLst>
      <p:ext uri="{BB962C8B-B14F-4D97-AF65-F5344CB8AC3E}">
        <p14:creationId xmlns:p14="http://schemas.microsoft.com/office/powerpoint/2010/main" val="3723197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0"/>
            <a:ext cx="10058400" cy="1450757"/>
          </a:xfrm>
        </p:spPr>
        <p:txBody>
          <a:bodyPr>
            <a:normAutofit/>
          </a:bodyPr>
          <a:lstStyle/>
          <a:p>
            <a:r>
              <a:rPr lang="en-US" sz="3600" dirty="0"/>
              <a:t>Brief Program Summary</a:t>
            </a:r>
          </a:p>
        </p:txBody>
      </p:sp>
      <p:sp>
        <p:nvSpPr>
          <p:cNvPr id="3" name="Content Placeholder 2"/>
          <p:cNvSpPr>
            <a:spLocks noGrp="1"/>
          </p:cNvSpPr>
          <p:nvPr>
            <p:ph idx="1"/>
          </p:nvPr>
        </p:nvSpPr>
        <p:spPr>
          <a:xfrm>
            <a:off x="1066800" y="1895610"/>
            <a:ext cx="10058400" cy="4023360"/>
          </a:xfrm>
        </p:spPr>
        <p:txBody>
          <a:bodyPr>
            <a:normAutofit fontScale="85000" lnSpcReduction="20000"/>
          </a:bodyPr>
          <a:lstStyle/>
          <a:p>
            <a:pPr lvl="0"/>
            <a:r>
              <a:rPr lang="en-US" sz="3200" dirty="0"/>
              <a:t>This real estate tax exemption reduces real property taxes for certain low to moderate income seniors through a redistribution of the property tax burden within the residential class.</a:t>
            </a:r>
          </a:p>
          <a:p>
            <a:endParaRPr lang="en-US" sz="3200" dirty="0">
              <a:cs typeface="Arial" panose="020B0604020202020204" pitchFamily="34" charset="0"/>
            </a:endParaRPr>
          </a:p>
          <a:p>
            <a:r>
              <a:rPr lang="en-US" sz="3200" dirty="0">
                <a:cs typeface="Arial" panose="020B0604020202020204" pitchFamily="34" charset="0"/>
              </a:rPr>
              <a:t>This program offers tax relief to qualifying seniors who are long time Sudbury residents. </a:t>
            </a:r>
          </a:p>
          <a:p>
            <a:endParaRPr lang="en-US" sz="3200" dirty="0"/>
          </a:p>
          <a:p>
            <a:r>
              <a:rPr lang="en-US" sz="3200" dirty="0"/>
              <a:t>The maximum exemption that any taxpayer is entitled to receive under this program in any given year is 50% of the applicant’s residential tax bill.</a:t>
            </a:r>
            <a:endParaRPr lang="en-US" sz="3600" dirty="0"/>
          </a:p>
          <a:p>
            <a:endParaRPr lang="en-US" sz="3200" dirty="0">
              <a:cs typeface="Arial" panose="020B0604020202020204" pitchFamily="34" charset="0"/>
            </a:endParaRPr>
          </a:p>
          <a:p>
            <a:endParaRPr lang="en-US" sz="3200" dirty="0">
              <a:cs typeface="Arial" panose="020B0604020202020204" pitchFamily="34" charset="0"/>
            </a:endParaRPr>
          </a:p>
          <a:p>
            <a:endParaRPr lang="en-US" sz="3200" dirty="0"/>
          </a:p>
          <a:p>
            <a:pPr>
              <a:lnSpc>
                <a:spcPct val="120000"/>
              </a:lnSpc>
            </a:pPr>
            <a:endParaRPr lang="en-US" sz="3200" dirty="0"/>
          </a:p>
          <a:p>
            <a:pPr>
              <a:lnSpc>
                <a:spcPct val="120000"/>
              </a:lnSpc>
            </a:pPr>
            <a:endParaRPr lang="en-US" sz="3200" dirty="0"/>
          </a:p>
        </p:txBody>
      </p:sp>
    </p:spTree>
    <p:extLst>
      <p:ext uri="{BB962C8B-B14F-4D97-AF65-F5344CB8AC3E}">
        <p14:creationId xmlns:p14="http://schemas.microsoft.com/office/powerpoint/2010/main" val="1490155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50508"/>
            <a:ext cx="10058400" cy="1450757"/>
          </a:xfrm>
        </p:spPr>
        <p:txBody>
          <a:bodyPr>
            <a:normAutofit/>
          </a:bodyPr>
          <a:lstStyle/>
          <a:p>
            <a:r>
              <a:rPr lang="en-US" sz="3600" dirty="0"/>
              <a:t>Qualifications</a:t>
            </a:r>
          </a:p>
        </p:txBody>
      </p:sp>
      <p:sp>
        <p:nvSpPr>
          <p:cNvPr id="3" name="Content Placeholder 2"/>
          <p:cNvSpPr>
            <a:spLocks noGrp="1"/>
          </p:cNvSpPr>
          <p:nvPr>
            <p:ph idx="1"/>
          </p:nvPr>
        </p:nvSpPr>
        <p:spPr/>
        <p:txBody>
          <a:bodyPr>
            <a:normAutofit lnSpcReduction="10000"/>
          </a:bodyPr>
          <a:lstStyle/>
          <a:p>
            <a:r>
              <a:rPr lang="en-US" dirty="0"/>
              <a:t>1.  Own and occupy the property.</a:t>
            </a:r>
          </a:p>
          <a:p>
            <a:r>
              <a:rPr lang="en-US" dirty="0"/>
              <a:t>2.  If there is a co-owner other than spouse, the co-owner must be at least 60 years of age.</a:t>
            </a:r>
          </a:p>
          <a:p>
            <a:r>
              <a:rPr lang="en-US" dirty="0"/>
              <a:t>3.  Owner or co-owner must have lived in Sudbury for at least 10 consecutive years.</a:t>
            </a:r>
          </a:p>
          <a:p>
            <a:r>
              <a:rPr lang="en-US" dirty="0"/>
              <a:t>4. The assessed value of the home cannot exceed the prior year’s average assessed value of a Sudbury single-family home plus 10%.  For FY 2018 that figure is $799,600.</a:t>
            </a:r>
          </a:p>
          <a:p>
            <a:pPr lvl="0"/>
            <a:r>
              <a:rPr lang="en-US" dirty="0"/>
              <a:t>5.</a:t>
            </a:r>
            <a:r>
              <a:rPr lang="en-US" dirty="0">
                <a:cs typeface="Arial" panose="020B0604020202020204" pitchFamily="34" charset="0"/>
              </a:rPr>
              <a:t> Current annual income limits:</a:t>
            </a:r>
          </a:p>
          <a:p>
            <a:pPr lvl="1"/>
            <a:r>
              <a:rPr lang="en-US" dirty="0">
                <a:cs typeface="Arial" panose="020B0604020202020204" pitchFamily="34" charset="0"/>
              </a:rPr>
              <a:t>	$57,000 or less for a single filer,</a:t>
            </a:r>
          </a:p>
          <a:p>
            <a:pPr lvl="1"/>
            <a:r>
              <a:rPr lang="en-US" dirty="0">
                <a:cs typeface="Arial" panose="020B0604020202020204" pitchFamily="34" charset="0"/>
              </a:rPr>
              <a:t>	$86,000 or less for joint filers, or</a:t>
            </a:r>
          </a:p>
          <a:p>
            <a:pPr lvl="1"/>
            <a:r>
              <a:rPr lang="en-US" dirty="0">
                <a:cs typeface="Arial" panose="020B0604020202020204" pitchFamily="34" charset="0"/>
              </a:rPr>
              <a:t>	$72,000 for head of household.</a:t>
            </a:r>
          </a:p>
          <a:p>
            <a:r>
              <a:rPr lang="en-US" dirty="0"/>
              <a:t>6. The applicant must not own “excessive assets” that place him/her outside of the intended recipients of this exemption.</a:t>
            </a:r>
          </a:p>
          <a:p>
            <a:endParaRPr lang="en-US" dirty="0"/>
          </a:p>
          <a:p>
            <a:endParaRPr lang="en-US" dirty="0"/>
          </a:p>
        </p:txBody>
      </p:sp>
    </p:spTree>
    <p:extLst>
      <p:ext uri="{BB962C8B-B14F-4D97-AF65-F5344CB8AC3E}">
        <p14:creationId xmlns:p14="http://schemas.microsoft.com/office/powerpoint/2010/main" val="4124919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How the Program Works - Sample Qualifying Applicant</a:t>
            </a:r>
          </a:p>
        </p:txBody>
      </p:sp>
      <p:sp>
        <p:nvSpPr>
          <p:cNvPr id="3" name="Content Placeholder 2"/>
          <p:cNvSpPr>
            <a:spLocks noGrp="1"/>
          </p:cNvSpPr>
          <p:nvPr>
            <p:ph idx="1"/>
          </p:nvPr>
        </p:nvSpPr>
        <p:spPr/>
        <p:txBody>
          <a:bodyPr/>
          <a:lstStyle/>
          <a:p>
            <a:r>
              <a:rPr lang="en-US" dirty="0"/>
              <a:t>Age: </a:t>
            </a:r>
            <a:r>
              <a:rPr lang="en-US" b="1" dirty="0"/>
              <a:t>Over 65</a:t>
            </a:r>
            <a:endParaRPr lang="en-US" dirty="0"/>
          </a:p>
          <a:p>
            <a:r>
              <a:rPr lang="en-US" dirty="0"/>
              <a:t>Married Filing Jointly:  2017 Income tax -  $</a:t>
            </a:r>
            <a:r>
              <a:rPr lang="en-US" b="1" dirty="0"/>
              <a:t>86,000</a:t>
            </a:r>
          </a:p>
          <a:p>
            <a:r>
              <a:rPr lang="en-US" dirty="0"/>
              <a:t>Sudbury Resident for </a:t>
            </a:r>
            <a:r>
              <a:rPr lang="en-US" b="1" dirty="0"/>
              <a:t>10+ years</a:t>
            </a:r>
          </a:p>
          <a:p>
            <a:r>
              <a:rPr lang="en-US" dirty="0"/>
              <a:t>Assessed Valuation of home: </a:t>
            </a:r>
            <a:r>
              <a:rPr lang="en-US" b="1" dirty="0"/>
              <a:t>$696,300</a:t>
            </a:r>
          </a:p>
          <a:p>
            <a:r>
              <a:rPr lang="en-US" dirty="0" smtClean="0"/>
              <a:t>Estimated </a:t>
            </a:r>
            <a:r>
              <a:rPr lang="en-US" dirty="0"/>
              <a:t>FY 2019 Tax (before exemption)</a:t>
            </a:r>
            <a:r>
              <a:rPr lang="en-US" b="1" dirty="0"/>
              <a:t> $12,807.30</a:t>
            </a:r>
          </a:p>
          <a:p>
            <a:r>
              <a:rPr lang="en-US" dirty="0"/>
              <a:t>Qualifying Income</a:t>
            </a:r>
            <a:r>
              <a:rPr lang="en-US" b="1" dirty="0"/>
              <a:t>: </a:t>
            </a:r>
            <a:r>
              <a:rPr lang="en-US" dirty="0"/>
              <a:t> </a:t>
            </a:r>
            <a:r>
              <a:rPr lang="en-US" b="1" dirty="0"/>
              <a:t>$  69,000  </a:t>
            </a:r>
          </a:p>
          <a:p>
            <a:r>
              <a:rPr lang="en-US" dirty="0"/>
              <a:t>MA Circuit Breaker Credit</a:t>
            </a:r>
            <a:r>
              <a:rPr lang="en-US" b="1" dirty="0"/>
              <a:t>: $1,080</a:t>
            </a:r>
          </a:p>
        </p:txBody>
      </p:sp>
    </p:spTree>
    <p:extLst>
      <p:ext uri="{BB962C8B-B14F-4D97-AF65-F5344CB8AC3E}">
        <p14:creationId xmlns:p14="http://schemas.microsoft.com/office/powerpoint/2010/main" val="1626820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How the Program Works -   Formula</a:t>
            </a:r>
          </a:p>
        </p:txBody>
      </p:sp>
      <p:sp>
        <p:nvSpPr>
          <p:cNvPr id="3" name="Content Placeholder 2"/>
          <p:cNvSpPr>
            <a:spLocks noGrp="1"/>
          </p:cNvSpPr>
          <p:nvPr>
            <p:ph idx="1"/>
          </p:nvPr>
        </p:nvSpPr>
        <p:spPr/>
        <p:txBody>
          <a:bodyPr>
            <a:normAutofit fontScale="85000" lnSpcReduction="20000"/>
          </a:bodyPr>
          <a:lstStyle/>
          <a:p>
            <a:r>
              <a:rPr lang="en-US" b="1" dirty="0"/>
              <a:t>Step 1: Calculate the Exemption</a:t>
            </a:r>
          </a:p>
          <a:p>
            <a:r>
              <a:rPr lang="en-US" b="1" dirty="0"/>
              <a:t>(Exemption</a:t>
            </a:r>
            <a:r>
              <a:rPr lang="en-US" dirty="0"/>
              <a:t>: equal to the total amount of tax less the sum of 10% of the qualifying income </a:t>
            </a:r>
            <a:r>
              <a:rPr lang="en-US" dirty="0" smtClean="0"/>
              <a:t>and </a:t>
            </a:r>
            <a:r>
              <a:rPr lang="en-US" dirty="0"/>
              <a:t>the circuit breaker credit</a:t>
            </a:r>
            <a:r>
              <a:rPr lang="en-US" b="1" dirty="0"/>
              <a:t>).</a:t>
            </a:r>
            <a:r>
              <a:rPr lang="en-US" dirty="0"/>
              <a:t> </a:t>
            </a:r>
          </a:p>
          <a:p>
            <a:r>
              <a:rPr lang="en-US" dirty="0"/>
              <a:t>$ 12,807.30   (FY 2019 Tax Estimate</a:t>
            </a:r>
            <a:r>
              <a:rPr lang="en-US" b="1" dirty="0"/>
              <a:t>)</a:t>
            </a:r>
            <a:endParaRPr lang="en-US" dirty="0"/>
          </a:p>
          <a:p>
            <a:r>
              <a:rPr lang="en-US" dirty="0"/>
              <a:t>- $6,900.00   (10% of 69,000 qualifying income)</a:t>
            </a:r>
          </a:p>
          <a:p>
            <a:r>
              <a:rPr lang="en-US" dirty="0"/>
              <a:t>-$ 1,080.00 (Schedule CB Credit line 17)</a:t>
            </a:r>
          </a:p>
          <a:p>
            <a:r>
              <a:rPr lang="en-US" b="1" dirty="0"/>
              <a:t>= $4,827.30 </a:t>
            </a:r>
            <a:r>
              <a:rPr lang="en-US" dirty="0"/>
              <a:t>(amount of Exemption)</a:t>
            </a:r>
          </a:p>
          <a:p>
            <a:r>
              <a:rPr lang="en-US" dirty="0"/>
              <a:t>Step 2:</a:t>
            </a:r>
          </a:p>
          <a:p>
            <a:r>
              <a:rPr lang="en-US" dirty="0"/>
              <a:t> $ 12,807.30  (FY 2019 Tax Estimate</a:t>
            </a:r>
            <a:r>
              <a:rPr lang="en-US" b="1" dirty="0"/>
              <a:t>)</a:t>
            </a:r>
            <a:endParaRPr lang="en-US" dirty="0"/>
          </a:p>
          <a:p>
            <a:r>
              <a:rPr lang="en-US" dirty="0"/>
              <a:t>-</a:t>
            </a:r>
            <a:r>
              <a:rPr lang="en-US" b="1" dirty="0"/>
              <a:t>$4,827.30 </a:t>
            </a:r>
            <a:r>
              <a:rPr lang="en-US" dirty="0"/>
              <a:t>(amount of Exemption)</a:t>
            </a:r>
          </a:p>
          <a:p>
            <a:r>
              <a:rPr lang="en-US" b="1" dirty="0"/>
              <a:t>=$7,980  </a:t>
            </a:r>
            <a:r>
              <a:rPr lang="en-US" dirty="0"/>
              <a:t>(Target Property Tax FY 2019)</a:t>
            </a:r>
            <a:br>
              <a:rPr lang="en-US" dirty="0"/>
            </a:br>
            <a:endParaRPr lang="en-US" dirty="0"/>
          </a:p>
        </p:txBody>
      </p:sp>
    </p:spTree>
    <p:extLst>
      <p:ext uri="{BB962C8B-B14F-4D97-AF65-F5344CB8AC3E}">
        <p14:creationId xmlns:p14="http://schemas.microsoft.com/office/powerpoint/2010/main" val="233606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a:t>Program Statistics FY 14 – FY 18</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33725071"/>
              </p:ext>
            </p:extLst>
          </p:nvPr>
        </p:nvGraphicFramePr>
        <p:xfrm>
          <a:off x="410547" y="1978085"/>
          <a:ext cx="10954141" cy="4142796"/>
        </p:xfrm>
        <a:graphic>
          <a:graphicData uri="http://schemas.openxmlformats.org/drawingml/2006/table">
            <a:tbl>
              <a:tblPr>
                <a:tableStyleId>{5C22544A-7EE6-4342-B048-85BDC9FD1C3A}</a:tableStyleId>
              </a:tblPr>
              <a:tblGrid>
                <a:gridCol w="3881101">
                  <a:extLst>
                    <a:ext uri="{9D8B030D-6E8A-4147-A177-3AD203B41FA5}">
                      <a16:colId xmlns:a16="http://schemas.microsoft.com/office/drawing/2014/main" val="4260326107"/>
                    </a:ext>
                  </a:extLst>
                </a:gridCol>
                <a:gridCol w="1414608">
                  <a:extLst>
                    <a:ext uri="{9D8B030D-6E8A-4147-A177-3AD203B41FA5}">
                      <a16:colId xmlns:a16="http://schemas.microsoft.com/office/drawing/2014/main" val="2569897656"/>
                    </a:ext>
                  </a:extLst>
                </a:gridCol>
                <a:gridCol w="1414608">
                  <a:extLst>
                    <a:ext uri="{9D8B030D-6E8A-4147-A177-3AD203B41FA5}">
                      <a16:colId xmlns:a16="http://schemas.microsoft.com/office/drawing/2014/main" val="3586836360"/>
                    </a:ext>
                  </a:extLst>
                </a:gridCol>
                <a:gridCol w="1414608">
                  <a:extLst>
                    <a:ext uri="{9D8B030D-6E8A-4147-A177-3AD203B41FA5}">
                      <a16:colId xmlns:a16="http://schemas.microsoft.com/office/drawing/2014/main" val="446641677"/>
                    </a:ext>
                  </a:extLst>
                </a:gridCol>
                <a:gridCol w="1414608">
                  <a:extLst>
                    <a:ext uri="{9D8B030D-6E8A-4147-A177-3AD203B41FA5}">
                      <a16:colId xmlns:a16="http://schemas.microsoft.com/office/drawing/2014/main" val="2572419850"/>
                    </a:ext>
                  </a:extLst>
                </a:gridCol>
                <a:gridCol w="1414608">
                  <a:extLst>
                    <a:ext uri="{9D8B030D-6E8A-4147-A177-3AD203B41FA5}">
                      <a16:colId xmlns:a16="http://schemas.microsoft.com/office/drawing/2014/main" val="467299762"/>
                    </a:ext>
                  </a:extLst>
                </a:gridCol>
              </a:tblGrid>
              <a:tr h="690466">
                <a:tc>
                  <a:txBody>
                    <a:bodyPr/>
                    <a:lstStyle/>
                    <a:p>
                      <a:pPr algn="l" fontAlgn="b"/>
                      <a:endParaRPr lang="en-US" sz="2000" b="0" i="0" u="none"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r" fontAlgn="b"/>
                      <a:r>
                        <a:rPr lang="en-US" sz="2000" b="1" u="sng" strike="noStrike" dirty="0">
                          <a:effectLst/>
                        </a:rPr>
                        <a:t>FY 14</a:t>
                      </a:r>
                      <a:endParaRPr lang="en-US" sz="2000" b="1" i="0" u="sng"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r" fontAlgn="b"/>
                      <a:r>
                        <a:rPr lang="en-US" sz="2000" b="1" u="sng" strike="noStrike" dirty="0">
                          <a:effectLst/>
                        </a:rPr>
                        <a:t>FY 15</a:t>
                      </a:r>
                      <a:endParaRPr lang="en-US" sz="2000" b="1" i="0" u="sng"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r" fontAlgn="b"/>
                      <a:r>
                        <a:rPr lang="en-US" sz="2000" b="1" u="sng" strike="noStrike" dirty="0">
                          <a:effectLst/>
                        </a:rPr>
                        <a:t>FY 16</a:t>
                      </a:r>
                      <a:endParaRPr lang="en-US" sz="2000" b="1" i="0" u="sng"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r" fontAlgn="b"/>
                      <a:r>
                        <a:rPr lang="en-US" sz="2000" b="1" u="sng" strike="noStrike" dirty="0">
                          <a:effectLst/>
                        </a:rPr>
                        <a:t>FY 17</a:t>
                      </a:r>
                      <a:endParaRPr lang="en-US" sz="2000" b="1" i="0" u="sng"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tc>
                  <a:txBody>
                    <a:bodyPr/>
                    <a:lstStyle/>
                    <a:p>
                      <a:pPr algn="r" fontAlgn="b"/>
                      <a:r>
                        <a:rPr lang="en-US" sz="2000" b="1" u="sng" strike="noStrike" dirty="0">
                          <a:effectLst/>
                        </a:rPr>
                        <a:t>FY 18</a:t>
                      </a:r>
                      <a:endParaRPr lang="en-US" sz="2000" b="1" i="0" u="sng" strike="noStrike" dirty="0">
                        <a:solidFill>
                          <a:srgbClr val="000000"/>
                        </a:solidFill>
                        <a:effectLst/>
                        <a:latin typeface="Calibri" panose="020F050202020403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val="2725376451"/>
                  </a:ext>
                </a:extLst>
              </a:tr>
              <a:tr h="690466">
                <a:tc>
                  <a:txBody>
                    <a:bodyPr/>
                    <a:lstStyle/>
                    <a:p>
                      <a:pPr algn="l" fontAlgn="b"/>
                      <a:r>
                        <a:rPr lang="en-US" sz="2000" u="none" strike="noStrike" dirty="0">
                          <a:effectLst/>
                        </a:rPr>
                        <a:t>Applications Filed</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124</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132</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103</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111</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115</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4492090"/>
                  </a:ext>
                </a:extLst>
              </a:tr>
              <a:tr h="690466">
                <a:tc>
                  <a:txBody>
                    <a:bodyPr/>
                    <a:lstStyle/>
                    <a:p>
                      <a:pPr algn="l" fontAlgn="b"/>
                      <a:r>
                        <a:rPr lang="en-US" sz="2000" u="none" strike="noStrike" dirty="0">
                          <a:effectLst/>
                        </a:rPr>
                        <a:t>Applications Approved</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118</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124</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103</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111</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113</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75684701"/>
                  </a:ext>
                </a:extLst>
              </a:tr>
              <a:tr h="690466">
                <a:tc>
                  <a:txBody>
                    <a:bodyPr/>
                    <a:lstStyle/>
                    <a:p>
                      <a:pPr algn="l" fontAlgn="b"/>
                      <a:r>
                        <a:rPr lang="en-US" sz="2000" u="none" strike="noStrike" dirty="0">
                          <a:effectLst/>
                        </a:rPr>
                        <a:t>Total Program Cost</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 $   289,151 </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 $   330,400 </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 $   338,664 </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 $   364,322 </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 $   414,074 </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80008137"/>
                  </a:ext>
                </a:extLst>
              </a:tr>
              <a:tr h="690466">
                <a:tc>
                  <a:txBody>
                    <a:bodyPr/>
                    <a:lstStyle/>
                    <a:p>
                      <a:pPr algn="l" fontAlgn="b"/>
                      <a:r>
                        <a:rPr lang="en-US" sz="2000" u="none" strike="noStrike" dirty="0">
                          <a:effectLst/>
                        </a:rPr>
                        <a:t>Average Tax  Exemption </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 $        2,450 </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 $        2,665 </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 $        3,288 </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 $        3,282 </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 $        3,646 </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46484228"/>
                  </a:ext>
                </a:extLst>
              </a:tr>
              <a:tr h="690466">
                <a:tc>
                  <a:txBody>
                    <a:bodyPr/>
                    <a:lstStyle/>
                    <a:p>
                      <a:pPr algn="l" fontAlgn="b"/>
                      <a:r>
                        <a:rPr lang="en-US" sz="2000" u="none" strike="noStrike" dirty="0">
                          <a:effectLst/>
                        </a:rPr>
                        <a:t>Residential Tax Increase(average)</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 $        45.00 </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 $        60.00 </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 $        61.00 </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 $        63.00 </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 $        73.00 </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25168782"/>
                  </a:ext>
                </a:extLst>
              </a:tr>
            </a:tbl>
          </a:graphicData>
        </a:graphic>
      </p:graphicFrame>
    </p:spTree>
    <p:extLst>
      <p:ext uri="{BB962C8B-B14F-4D97-AF65-F5344CB8AC3E}">
        <p14:creationId xmlns:p14="http://schemas.microsoft.com/office/powerpoint/2010/main" val="3958114568"/>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rgChart16_16x9.potx" id="{E82BD246-F3A7-44A7-8DCC-A533A19F5972}" vid="{192BA018-A25B-4FF7-9521-5A2E7272D6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79976695-B7C0-44A8-A33D-E044C0E399F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Hierarchy organizational chart (gray on gray, widescreen)</Template>
  <TotalTime>0</TotalTime>
  <Words>482</Words>
  <Application>Microsoft Office PowerPoint</Application>
  <PresentationFormat>Widescreen</PresentationFormat>
  <Paragraphs>80</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Retrospect</vt:lpstr>
      <vt:lpstr>Article 15 Means Tested Senior Exemption Extension</vt:lpstr>
      <vt:lpstr>Motion</vt:lpstr>
      <vt:lpstr>Brief Program Summary</vt:lpstr>
      <vt:lpstr>Qualifications</vt:lpstr>
      <vt:lpstr>How the Program Works - Sample Qualifying Applicant</vt:lpstr>
      <vt:lpstr>How the Program Works -   Formula</vt:lpstr>
      <vt:lpstr>Program Statistics FY 14 – FY 18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2013-07-22T12:49:30Z</dcterms:created>
  <dcterms:modified xsi:type="dcterms:W3CDTF">2018-08-23T16:34:11Z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TC040015609991</vt:lpwstr>
  </property>
</Properties>
</file>