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9" r:id="rId3"/>
    <p:sldId id="262" r:id="rId4"/>
    <p:sldId id="259" r:id="rId5"/>
    <p:sldId id="290" r:id="rId6"/>
    <p:sldId id="258" r:id="rId7"/>
    <p:sldId id="257" r:id="rId8"/>
    <p:sldId id="279" r:id="rId9"/>
    <p:sldId id="281" r:id="rId10"/>
    <p:sldId id="278" r:id="rId11"/>
    <p:sldId id="276" r:id="rId12"/>
    <p:sldId id="284" r:id="rId13"/>
    <p:sldId id="286" r:id="rId14"/>
    <p:sldId id="289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a Cameron" initials="RC" lastIdx="17" clrIdx="0"/>
  <p:cmAuthor id="1" name="Roberta" initials="RC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4" autoAdjust="0"/>
    <p:restoredTop sz="88875" autoAdjust="0"/>
  </p:normalViewPr>
  <p:slideViewPr>
    <p:cSldViewPr showGuides="1">
      <p:cViewPr>
        <p:scale>
          <a:sx n="92" d="100"/>
          <a:sy n="92" d="100"/>
        </p:scale>
        <p:origin x="-2184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01\Users$\cedwards\My%20Documents\Dropbox\Medfield\Housing%20Plan\Median_Sales_Price_Medfield_08.27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635488871508756"/>
          <c:y val="0.14388521747281591"/>
          <c:w val="0.77130110712780131"/>
          <c:h val="0.7850745219347580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</c:spPr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0.11726040418393181"/>
                  <c:y val="-0.24532728168804227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Single Family Detached, </a:t>
                    </a:r>
                    <a:r>
                      <a:rPr lang="en-US" sz="1400" dirty="0" smtClean="0"/>
                      <a:t>83.3%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141882007647058E-2"/>
                  <c:y val="8.4746873889672086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Single Family Attached, </a:t>
                    </a:r>
                    <a:r>
                      <a:rPr lang="en-US" sz="1400" dirty="0" smtClean="0"/>
                      <a:t>1.8%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472081400783805E-2"/>
                  <c:y val="-7.2285301837270347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Two-Family, </a:t>
                    </a:r>
                    <a:r>
                      <a:rPr lang="en-US" sz="1400" dirty="0" smtClean="0"/>
                      <a:t>3.4%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1609409269046848"/>
                  <c:y val="-3.1377952755905513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Multifamily, </a:t>
                    </a:r>
                    <a:r>
                      <a:rPr lang="en-US" sz="1400" dirty="0" smtClean="0"/>
                      <a:t>11.4%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Sheet1!$A$33:$A$36</c:f>
              <c:strCache>
                <c:ptCount val="4"/>
                <c:pt idx="0">
                  <c:v>Single Family Detached</c:v>
                </c:pt>
                <c:pt idx="1">
                  <c:v>Single Family Attached</c:v>
                </c:pt>
                <c:pt idx="2">
                  <c:v>Two-Family</c:v>
                </c:pt>
                <c:pt idx="3">
                  <c:v>Multifamily</c:v>
                </c:pt>
              </c:strCache>
            </c:strRef>
          </c:cat>
          <c:val>
            <c:numRef>
              <c:f>Sheet1!$B$33:$B$36</c:f>
              <c:numCache>
                <c:formatCode>General</c:formatCode>
                <c:ptCount val="4"/>
                <c:pt idx="0">
                  <c:v>83.3</c:v>
                </c:pt>
                <c:pt idx="1">
                  <c:v>1.8</c:v>
                </c:pt>
                <c:pt idx="2">
                  <c:v>3.4</c:v>
                </c:pt>
                <c:pt idx="3">
                  <c:v>11.4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Median </a:t>
            </a:r>
            <a:r>
              <a:rPr lang="en-US" dirty="0"/>
              <a:t>Sale Price, Single Family </a:t>
            </a:r>
            <a:r>
              <a:rPr lang="en-US" dirty="0" smtClean="0"/>
              <a:t>Home</a:t>
            </a:r>
            <a:endParaRPr lang="en-US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7662751531058613"/>
          <c:y val="0.14989950686204462"/>
          <c:w val="0.57631649168853893"/>
          <c:h val="0.7112911344284919"/>
        </c:manualLayout>
      </c:layout>
      <c:lineChart>
        <c:grouping val="standard"/>
        <c:varyColors val="1"/>
        <c:ser>
          <c:idx val="0"/>
          <c:order val="0"/>
          <c:tx>
            <c:strRef>
              <c:f>'MEDIAN SF SALE PRICE'!$A$5</c:f>
              <c:strCache>
                <c:ptCount val="1"/>
                <c:pt idx="0">
                  <c:v>MEDFIELD</c:v>
                </c:pt>
              </c:strCache>
            </c:strRef>
          </c:tx>
          <c:dLbls>
            <c:delete val="1"/>
          </c:dLbls>
          <c:cat>
            <c:numRef>
              <c:f>'MEDIAN SF SALE PRICE'!$B$4:$D$4</c:f>
              <c:numCache>
                <c:formatCode>General</c:formatCode>
                <c:ptCount val="3"/>
                <c:pt idx="0">
                  <c:v>2001</c:v>
                </c:pt>
                <c:pt idx="1">
                  <c:v>2006</c:v>
                </c:pt>
                <c:pt idx="2">
                  <c:v>2011</c:v>
                </c:pt>
              </c:numCache>
            </c:numRef>
          </c:cat>
          <c:val>
            <c:numRef>
              <c:f>'MEDIAN SF SALE PRICE'!$B$5:$D$5</c:f>
              <c:numCache>
                <c:formatCode>"$"#,##0_);[Red]\("$"#,##0\)</c:formatCode>
                <c:ptCount val="3"/>
                <c:pt idx="0">
                  <c:v>400000</c:v>
                </c:pt>
                <c:pt idx="1">
                  <c:v>585450</c:v>
                </c:pt>
                <c:pt idx="2">
                  <c:v>501000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'MEDIAN SF SALE PRICE'!$A$6</c:f>
              <c:strCache>
                <c:ptCount val="1"/>
                <c:pt idx="0">
                  <c:v>Dover</c:v>
                </c:pt>
              </c:strCache>
            </c:strRef>
          </c:tx>
          <c:spPr>
            <a:ln>
              <a:solidFill>
                <a:schemeClr val="accent2">
                  <a:lumMod val="40000"/>
                  <a:lumOff val="60000"/>
                </a:schemeClr>
              </a:solidFill>
            </a:ln>
          </c:spPr>
          <c:marker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c:spPr>
          </c:marker>
          <c:dLbls>
            <c:delete val="1"/>
          </c:dLbls>
          <c:cat>
            <c:numRef>
              <c:f>'MEDIAN SF SALE PRICE'!$B$4:$D$4</c:f>
              <c:numCache>
                <c:formatCode>General</c:formatCode>
                <c:ptCount val="3"/>
                <c:pt idx="0">
                  <c:v>2001</c:v>
                </c:pt>
                <c:pt idx="1">
                  <c:v>2006</c:v>
                </c:pt>
                <c:pt idx="2">
                  <c:v>2011</c:v>
                </c:pt>
              </c:numCache>
            </c:numRef>
          </c:cat>
          <c:val>
            <c:numRef>
              <c:f>'MEDIAN SF SALE PRICE'!$B$6:$D$6</c:f>
              <c:numCache>
                <c:formatCode>"$"#,##0_);[Red]\("$"#,##0\)</c:formatCode>
                <c:ptCount val="3"/>
                <c:pt idx="0">
                  <c:v>742150</c:v>
                </c:pt>
                <c:pt idx="1">
                  <c:v>917500</c:v>
                </c:pt>
                <c:pt idx="2">
                  <c:v>940000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'MEDIAN SF SALE PRICE'!$A$7</c:f>
              <c:strCache>
                <c:ptCount val="1"/>
                <c:pt idx="0">
                  <c:v>Sherborn</c:v>
                </c:pt>
              </c:strCache>
            </c:strRef>
          </c:tx>
          <c:spPr>
            <a:ln>
              <a:solidFill>
                <a:schemeClr val="accent3">
                  <a:lumMod val="40000"/>
                  <a:lumOff val="60000"/>
                </a:schemeClr>
              </a:solidFill>
            </a:ln>
          </c:spPr>
          <c:marker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c:spPr>
          </c:marker>
          <c:dLbls>
            <c:delete val="1"/>
          </c:dLbls>
          <c:cat>
            <c:numRef>
              <c:f>'MEDIAN SF SALE PRICE'!$B$4:$D$4</c:f>
              <c:numCache>
                <c:formatCode>General</c:formatCode>
                <c:ptCount val="3"/>
                <c:pt idx="0">
                  <c:v>2001</c:v>
                </c:pt>
                <c:pt idx="1">
                  <c:v>2006</c:v>
                </c:pt>
                <c:pt idx="2">
                  <c:v>2011</c:v>
                </c:pt>
              </c:numCache>
            </c:numRef>
          </c:cat>
          <c:val>
            <c:numRef>
              <c:f>'MEDIAN SF SALE PRICE'!$B$7:$D$7</c:f>
              <c:numCache>
                <c:formatCode>"$"#,##0_);[Red]\("$"#,##0\)</c:formatCode>
                <c:ptCount val="3"/>
                <c:pt idx="0">
                  <c:v>625000</c:v>
                </c:pt>
                <c:pt idx="1">
                  <c:v>840000</c:v>
                </c:pt>
                <c:pt idx="2">
                  <c:v>725000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'MEDIAN SF SALE PRICE'!$A$8</c:f>
              <c:strCache>
                <c:ptCount val="1"/>
                <c:pt idx="0">
                  <c:v>Millis</c:v>
                </c:pt>
              </c:strCache>
            </c:strRef>
          </c:tx>
          <c:spPr>
            <a:ln>
              <a:solidFill>
                <a:schemeClr val="accent4">
                  <a:lumMod val="40000"/>
                  <a:lumOff val="60000"/>
                </a:schemeClr>
              </a:solidFill>
            </a:ln>
          </c:spPr>
          <c:marker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c:spPr>
          </c:marker>
          <c:dLbls>
            <c:delete val="1"/>
          </c:dLbls>
          <c:cat>
            <c:numRef>
              <c:f>'MEDIAN SF SALE PRICE'!$B$4:$D$4</c:f>
              <c:numCache>
                <c:formatCode>General</c:formatCode>
                <c:ptCount val="3"/>
                <c:pt idx="0">
                  <c:v>2001</c:v>
                </c:pt>
                <c:pt idx="1">
                  <c:v>2006</c:v>
                </c:pt>
                <c:pt idx="2">
                  <c:v>2011</c:v>
                </c:pt>
              </c:numCache>
            </c:numRef>
          </c:cat>
          <c:val>
            <c:numRef>
              <c:f>'MEDIAN SF SALE PRICE'!$B$8:$D$8</c:f>
              <c:numCache>
                <c:formatCode>"$"#,##0_);[Red]\("$"#,##0\)</c:formatCode>
                <c:ptCount val="3"/>
                <c:pt idx="0">
                  <c:v>278500</c:v>
                </c:pt>
                <c:pt idx="1">
                  <c:v>370000</c:v>
                </c:pt>
                <c:pt idx="2">
                  <c:v>300000</c:v>
                </c:pt>
              </c:numCache>
            </c:numRef>
          </c:val>
          <c:smooth val="1"/>
        </c:ser>
        <c:ser>
          <c:idx val="4"/>
          <c:order val="4"/>
          <c:tx>
            <c:strRef>
              <c:f>'MEDIAN SF SALE PRICE'!$A$9</c:f>
              <c:strCache>
                <c:ptCount val="1"/>
                <c:pt idx="0">
                  <c:v>Norfolk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marker>
          <c:dLbls>
            <c:delete val="1"/>
          </c:dLbls>
          <c:cat>
            <c:numRef>
              <c:f>'MEDIAN SF SALE PRICE'!$B$4:$D$4</c:f>
              <c:numCache>
                <c:formatCode>General</c:formatCode>
                <c:ptCount val="3"/>
                <c:pt idx="0">
                  <c:v>2001</c:v>
                </c:pt>
                <c:pt idx="1">
                  <c:v>2006</c:v>
                </c:pt>
                <c:pt idx="2">
                  <c:v>2011</c:v>
                </c:pt>
              </c:numCache>
            </c:numRef>
          </c:cat>
          <c:val>
            <c:numRef>
              <c:f>'MEDIAN SF SALE PRICE'!$B$9:$D$9</c:f>
              <c:numCache>
                <c:formatCode>"$"#,##0_);[Red]\("$"#,##0\)</c:formatCode>
                <c:ptCount val="3"/>
                <c:pt idx="0">
                  <c:v>370000</c:v>
                </c:pt>
                <c:pt idx="1">
                  <c:v>460000</c:v>
                </c:pt>
                <c:pt idx="2">
                  <c:v>423200</c:v>
                </c:pt>
              </c:numCache>
            </c:numRef>
          </c:val>
          <c:smooth val="1"/>
        </c:ser>
        <c:ser>
          <c:idx val="5"/>
          <c:order val="5"/>
          <c:tx>
            <c:strRef>
              <c:f>'MEDIAN SF SALE PRICE'!$A$10</c:f>
              <c:strCache>
                <c:ptCount val="1"/>
                <c:pt idx="0">
                  <c:v>Walpole</c:v>
                </c:pt>
              </c:strCache>
            </c:strRef>
          </c:tx>
          <c:spPr>
            <a:ln>
              <a:solidFill>
                <a:schemeClr val="accent6">
                  <a:lumMod val="40000"/>
                  <a:lumOff val="60000"/>
                </a:schemeClr>
              </a:solidFill>
            </a:ln>
          </c:spPr>
          <c:marker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c:spPr>
          </c:marker>
          <c:dLbls>
            <c:delete val="1"/>
          </c:dLbls>
          <c:cat>
            <c:numRef>
              <c:f>'MEDIAN SF SALE PRICE'!$B$4:$D$4</c:f>
              <c:numCache>
                <c:formatCode>General</c:formatCode>
                <c:ptCount val="3"/>
                <c:pt idx="0">
                  <c:v>2001</c:v>
                </c:pt>
                <c:pt idx="1">
                  <c:v>2006</c:v>
                </c:pt>
                <c:pt idx="2">
                  <c:v>2011</c:v>
                </c:pt>
              </c:numCache>
            </c:numRef>
          </c:cat>
          <c:val>
            <c:numRef>
              <c:f>'MEDIAN SF SALE PRICE'!$B$10:$D$10</c:f>
              <c:numCache>
                <c:formatCode>"$"#,##0_);[Red]\("$"#,##0\)</c:formatCode>
                <c:ptCount val="3"/>
                <c:pt idx="0">
                  <c:v>305500</c:v>
                </c:pt>
                <c:pt idx="1">
                  <c:v>403125</c:v>
                </c:pt>
                <c:pt idx="2">
                  <c:v>400700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8299904"/>
        <c:axId val="98301824"/>
      </c:lineChart>
      <c:catAx>
        <c:axId val="98299904"/>
        <c:scaling>
          <c:orientation val="minMax"/>
        </c:scaling>
        <c:delete val="0"/>
        <c:axPos val="b"/>
        <c:numFmt formatCode="General" sourceLinked="1"/>
        <c:majorTickMark val="out"/>
        <c:minorTickMark val="cross"/>
        <c:tickLblPos val="nextTo"/>
        <c:crossAx val="98301824"/>
        <c:crosses val="autoZero"/>
        <c:auto val="1"/>
        <c:lblAlgn val="ctr"/>
        <c:lblOffset val="100"/>
        <c:noMultiLvlLbl val="1"/>
      </c:catAx>
      <c:valAx>
        <c:axId val="98301824"/>
        <c:scaling>
          <c:orientation val="minMax"/>
        </c:scaling>
        <c:delete val="0"/>
        <c:axPos val="l"/>
        <c:majorGridlines/>
        <c:numFmt formatCode="&quot;$&quot;#,##0_);[Red]\(&quot;$&quot;#,##0\)" sourceLinked="1"/>
        <c:majorTickMark val="none"/>
        <c:minorTickMark val="cross"/>
        <c:tickLblPos val="nextTo"/>
        <c:crossAx val="98299904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1.2990852440154407E-2"/>
                <c:y val="0.37212160979877518"/>
              </c:manualLayout>
            </c:layout>
          </c:dispUnitsLbl>
        </c:dispUnits>
      </c:valAx>
      <c:spPr>
        <a:effectLst/>
      </c:spPr>
    </c:plotArea>
    <c:legend>
      <c:legendPos val="r"/>
      <c:layout>
        <c:manualLayout>
          <c:xMode val="edge"/>
          <c:yMode val="edge"/>
          <c:x val="0.76177347602882606"/>
          <c:y val="0.45676782589676296"/>
          <c:w val="0.22484113635265754"/>
          <c:h val="0.4475754593175853"/>
        </c:manualLayout>
      </c:layout>
      <c:overlay val="1"/>
    </c:legend>
    <c:plotVisOnly val="1"/>
    <c:dispBlanksAs val="gap"/>
    <c:showDLblsOverMax val="1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849518810148731E-2"/>
          <c:y val="5.1400554097404488E-2"/>
          <c:w val="0.86199803149606302"/>
          <c:h val="0.721508457276173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Medfield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cat>
            <c:strRef>
              <c:f>Sheet1!$A$2:$A$7</c:f>
              <c:strCache>
                <c:ptCount val="6"/>
                <c:pt idx="0">
                  <c:v>Under 5</c:v>
                </c:pt>
                <c:pt idx="1">
                  <c:v>5-18</c:v>
                </c:pt>
                <c:pt idx="2">
                  <c:v>Over 65</c:v>
                </c:pt>
                <c:pt idx="3">
                  <c:v>Under 44</c:v>
                </c:pt>
                <c:pt idx="4">
                  <c:v>45-55</c:v>
                </c:pt>
                <c:pt idx="5">
                  <c:v>Over 55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0.05</c:v>
                </c:pt>
                <c:pt idx="1">
                  <c:v>0.26300000000000001</c:v>
                </c:pt>
                <c:pt idx="2">
                  <c:v>0.114</c:v>
                </c:pt>
                <c:pt idx="3">
                  <c:v>0.26599999999999996</c:v>
                </c:pt>
                <c:pt idx="4">
                  <c:v>0.35399999999999998</c:v>
                </c:pt>
                <c:pt idx="5">
                  <c:v>0.38100000000000001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Norfolk County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cat>
            <c:strRef>
              <c:f>Sheet1!$A$2:$A$7</c:f>
              <c:strCache>
                <c:ptCount val="6"/>
                <c:pt idx="0">
                  <c:v>Under 5</c:v>
                </c:pt>
                <c:pt idx="1">
                  <c:v>5-18</c:v>
                </c:pt>
                <c:pt idx="2">
                  <c:v>Over 65</c:v>
                </c:pt>
                <c:pt idx="3">
                  <c:v>Under 44</c:v>
                </c:pt>
                <c:pt idx="4">
                  <c:v>45-55</c:v>
                </c:pt>
                <c:pt idx="5">
                  <c:v>Over 55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5.6000000000000001E-2</c:v>
                </c:pt>
                <c:pt idx="1">
                  <c:v>0.17100000000000001</c:v>
                </c:pt>
                <c:pt idx="2">
                  <c:v>0.14499999999999999</c:v>
                </c:pt>
                <c:pt idx="3">
                  <c:v>0.35899999999999999</c:v>
                </c:pt>
                <c:pt idx="4">
                  <c:v>0.23200000000000001</c:v>
                </c:pt>
                <c:pt idx="5">
                  <c:v>0.41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471872"/>
        <c:axId val="91473408"/>
      </c:barChart>
      <c:catAx>
        <c:axId val="91471872"/>
        <c:scaling>
          <c:orientation val="minMax"/>
        </c:scaling>
        <c:delete val="0"/>
        <c:axPos val="b"/>
        <c:majorTickMark val="out"/>
        <c:minorTickMark val="none"/>
        <c:tickLblPos val="nextTo"/>
        <c:crossAx val="91473408"/>
        <c:crosses val="autoZero"/>
        <c:auto val="1"/>
        <c:lblAlgn val="ctr"/>
        <c:lblOffset val="100"/>
        <c:noMultiLvlLbl val="0"/>
      </c:catAx>
      <c:valAx>
        <c:axId val="9147340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91471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606977252843395"/>
          <c:y val="5.0542067658209393E-2"/>
          <c:w val="0.21837467191601051"/>
          <c:h val="0.16743438320209975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0.22604</cdr:x>
      <cdr:y>0.86458</cdr:y>
    </cdr:from>
    <cdr:to>
      <cdr:x>0.45938</cdr:x>
      <cdr:y>0.96181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33463" y="2371725"/>
          <a:ext cx="10668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Population </a:t>
          </a:r>
        </a:p>
      </cdr:txBody>
    </cdr:sp>
  </cdr:relSizeAnchor>
  <cdr:relSizeAnchor xmlns:cdr="http://schemas.openxmlformats.org/drawingml/2006/chartDrawing">
    <cdr:from>
      <cdr:x>0.56944</cdr:x>
      <cdr:y>0.85714</cdr:y>
    </cdr:from>
    <cdr:to>
      <cdr:x>0.85277</cdr:x>
      <cdr:y>0.98214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124200" y="3200400"/>
          <a:ext cx="1554462" cy="466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Age</a:t>
          </a:r>
          <a:r>
            <a:rPr lang="en-US" sz="1400" b="1" baseline="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of Householder</a:t>
          </a:r>
          <a:endParaRPr lang="en-US" sz="1400" b="1" dirty="0">
            <a:solidFill>
              <a:schemeClr val="accent2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1FAAC3-33B3-46F8-B037-9ECD92FA63D6}" type="datetime1">
              <a:rPr lang="en-US" smtClean="0"/>
              <a:t>5/26/2016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3DDA80-52CA-4212-8A75-EECDC1BE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2474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4323F0D-430A-4420-9061-D1BB69A8D99B}" type="datetime1">
              <a:rPr lang="en-US" smtClean="0"/>
              <a:t>5/26/2016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C93C1EE-A921-4852-8AF4-BE258C08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21128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2D2C0A-A42D-4211-9A48-B1B349272D08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9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Median income for FY2013 was $94,400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2CC7242-3F5A-49DE-A7A7-FAB785487F0D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67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Median sales</a:t>
            </a:r>
            <a:r>
              <a:rPr lang="en-US" baseline="0" dirty="0" smtClean="0"/>
              <a:t> price of condos was $200,000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333220A-0580-4F01-A903-15D902424E3B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53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Comparison with neighboring communities: Dover Sherborn, Millis, Norfolk, and Walpole. Most similar in size to Norfolk. Dover and Sherborn, although smaller, have similar socio-economic profiles.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smtClean="0"/>
              <a:t>Medfield lost 2% of</a:t>
            </a:r>
            <a:r>
              <a:rPr lang="en-US" baseline="0" dirty="0" smtClean="0"/>
              <a:t> its population between 2000 and 2010.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The majority of Medfield’s households are families: around 70 percent. About half of Medfield’s families have children. Largest average family size in the region, at 3.31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Families which do not include married couples – about half have children under age 18.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21 percent of households have members over the age of 65 – lowest in the region except for Norfolk.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711B6D-DEE8-4A74-850B-6C33633D8507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11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While</a:t>
            </a:r>
            <a:r>
              <a:rPr lang="en-US" baseline="0" dirty="0" smtClean="0"/>
              <a:t> 70 percent of households are families, nonfamily households occupy 70 percent of rental housing units.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3E0C57B-D06B-434B-9139-1A17BBE77643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53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0AAFDEF-9877-4EC0-B31D-B0C75A8DFD5C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60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addition to 5 developments there are 8 group homes (included</a:t>
            </a:r>
            <a:r>
              <a:rPr lang="en-US" baseline="0" dirty="0" smtClean="0"/>
              <a:t> in 286). </a:t>
            </a:r>
            <a:r>
              <a:rPr lang="en-US" baseline="0" dirty="0" err="1" smtClean="0"/>
              <a:t>Parc</a:t>
            </a:r>
            <a:r>
              <a:rPr lang="en-US" baseline="0" dirty="0" smtClean="0"/>
              <a:t> also included in 5 sites.</a:t>
            </a:r>
          </a:p>
          <a:p>
            <a:r>
              <a:rPr lang="en-US" baseline="0" dirty="0" smtClean="0"/>
              <a:t>4,220 housing units in 2010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C4F81ED-BA50-4148-9A7F-97B9CC004F9D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13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612F8BB-215B-40A9-90BA-8D821EC383A2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72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D82B4BE-3864-41C3-AC19-728D718BCF41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08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Tilden Village has been suggested as a site that could</a:t>
            </a:r>
            <a:r>
              <a:rPr lang="en-US" baseline="0" dirty="0" smtClean="0"/>
              <a:t> accommodate about 20 units of senior housing next to the existing Medfield </a:t>
            </a:r>
            <a:r>
              <a:rPr lang="en-US" baseline="0" smtClean="0"/>
              <a:t>Housing Authority property.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5BDDD80-8274-413E-B03F-50A1E40746D7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27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Compact neighborhood: </a:t>
            </a:r>
          </a:p>
          <a:p>
            <a:pPr marL="228600" indent="-228600">
              <a:buAutoNum type="arabicParenR"/>
            </a:pPr>
            <a:r>
              <a:rPr lang="en-US" dirty="0" smtClean="0"/>
              <a:t>Allow for minimum number of “future zoned</a:t>
            </a:r>
            <a:r>
              <a:rPr lang="en-US" baseline="0" dirty="0" smtClean="0"/>
              <a:t> units” = 1% of total year round housing – at least 42 units for Medfield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Allow 8 units per acre for multifamily (comparable density to Tilden Village), or 4 units per acre for single family (comparable to Allendale)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At least 10% of units affordable (in projects &gt;12 units)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Age-restriction cannot apply to entire district, but may apply to part of it.</a:t>
            </a:r>
          </a:p>
          <a:p>
            <a:pPr marL="228600" indent="-228600">
              <a:buAutoNum type="arabicParenR"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For Chapter 40R: 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20 units per acre for multifamily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8 units per acre single family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20% affordable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Incentive funds up to $600,000 when zoning is adopted, plus $3,000 for every new housing unit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E62E62C-E30C-4BA4-9179-8F21FB447156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84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Current limit for tax deferral</a:t>
            </a:r>
            <a:r>
              <a:rPr lang="en-US" baseline="0" dirty="0" smtClean="0"/>
              <a:t> program is $40,000. Consider raising the income limit to 80% of AMI.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6D47669-B1CC-4AA4-8575-B5445E91BC5B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01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C8C96F9-9087-4EEF-B532-70F15C269C91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3C1EE-A921-4852-8AF4-BE258C08C70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87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C40339A-5EA7-447B-86EB-6B28A832AF1C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AB12F4C-7F27-42B7-B285-4EE95D24C8F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duser.org/datasets/fmr/fmrs/fy2013_code/2013summary.odn?inputname=METRO49340N25027*Royalston%20town&amp;county_select=yes&amp;state_name=Massachusetts&amp;statefp=25&amp;data=2013&amp;fmrtype=Final&amp;incpath=C:\HUDUser\wwwMain\datasets\fmr\fmrs\FY2013_cod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3124200"/>
            <a:ext cx="6347848" cy="990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400" dirty="0" smtClean="0"/>
              <a:t>Housing Production Plan:</a:t>
            </a:r>
            <a:br>
              <a:rPr lang="en-US" sz="3400" dirty="0" smtClean="0"/>
            </a:br>
            <a:r>
              <a:rPr lang="en-US" sz="3400" dirty="0" smtClean="0"/>
              <a:t>Meeting Local Needs</a:t>
            </a:r>
            <a:endParaRPr lang="en-US" sz="34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572000" y="6273036"/>
            <a:ext cx="2133600" cy="5334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January 21, 2015</a:t>
            </a:r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6858000" y="6273036"/>
            <a:ext cx="2286000" cy="5849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323454"/>
            <a:ext cx="2133600" cy="4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6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Housing Production Plan?</a:t>
            </a:r>
            <a:endParaRPr lang="en-US" dirty="0"/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0518866"/>
              </p:ext>
            </p:extLst>
          </p:nvPr>
        </p:nvGraphicFramePr>
        <p:xfrm>
          <a:off x="1066800" y="4800600"/>
          <a:ext cx="6781797" cy="1771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0331"/>
                <a:gridCol w="951911"/>
                <a:gridCol w="951911"/>
                <a:gridCol w="951911"/>
                <a:gridCol w="951911"/>
                <a:gridCol w="951911"/>
                <a:gridCol w="951911"/>
              </a:tblGrid>
              <a:tr h="461480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kern="1400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Affordable Housing Income Guidelines (FY 2013)</a:t>
                      </a:r>
                      <a:endParaRPr lang="en-US" sz="1200" kern="14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200" kern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200" kern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14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kern="1400" dirty="0">
                          <a:solidFill>
                            <a:schemeClr val="tx2"/>
                          </a:solidFill>
                          <a:effectLst/>
                        </a:rPr>
                        <a:t>Household size:</a:t>
                      </a:r>
                      <a:endParaRPr lang="en-US" sz="1200" kern="1400" dirty="0">
                        <a:solidFill>
                          <a:schemeClr val="tx2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kern="1400" dirty="0">
                          <a:solidFill>
                            <a:schemeClr val="tx2"/>
                          </a:solidFill>
                          <a:effectLst/>
                        </a:rPr>
                        <a:t>1 person</a:t>
                      </a:r>
                      <a:endParaRPr lang="en-US" sz="1200" kern="1400" dirty="0">
                        <a:solidFill>
                          <a:schemeClr val="tx2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kern="1400" dirty="0">
                          <a:solidFill>
                            <a:schemeClr val="tx2"/>
                          </a:solidFill>
                          <a:effectLst/>
                        </a:rPr>
                        <a:t>2 person</a:t>
                      </a:r>
                      <a:endParaRPr lang="en-US" sz="1200" kern="1400" dirty="0">
                        <a:solidFill>
                          <a:schemeClr val="tx2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kern="1400" dirty="0">
                          <a:solidFill>
                            <a:schemeClr val="tx2"/>
                          </a:solidFill>
                          <a:effectLst/>
                        </a:rPr>
                        <a:t>3 person</a:t>
                      </a:r>
                      <a:endParaRPr lang="en-US" sz="1200" kern="1400" dirty="0">
                        <a:solidFill>
                          <a:schemeClr val="tx2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kern="1400" dirty="0">
                          <a:solidFill>
                            <a:schemeClr val="tx2"/>
                          </a:solidFill>
                          <a:effectLst/>
                        </a:rPr>
                        <a:t>4 person</a:t>
                      </a:r>
                      <a:endParaRPr lang="en-US" sz="1200" kern="1400" dirty="0">
                        <a:solidFill>
                          <a:schemeClr val="tx2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kern="1400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 person</a:t>
                      </a:r>
                      <a:endParaRPr lang="en-US" sz="1200" kern="1400" dirty="0">
                        <a:solidFill>
                          <a:schemeClr val="tx2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kern="1400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 person</a:t>
                      </a:r>
                      <a:endParaRPr lang="en-US" sz="1200" kern="1400" dirty="0">
                        <a:solidFill>
                          <a:schemeClr val="tx2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24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effectLst/>
                        </a:rPr>
                        <a:t>80% AMI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 smtClean="0">
                          <a:effectLst/>
                        </a:rPr>
                        <a:t>$47,150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 smtClean="0">
                          <a:effectLst/>
                        </a:rPr>
                        <a:t>$53,900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 smtClean="0">
                          <a:effectLst/>
                        </a:rPr>
                        <a:t>$60,650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 smtClean="0">
                          <a:effectLst/>
                        </a:rPr>
                        <a:t>$67,350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$72,750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$75,150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24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effectLst/>
                        </a:rPr>
                        <a:t>50% AMI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 smtClean="0">
                          <a:effectLst/>
                        </a:rPr>
                        <a:t>$33,050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 smtClean="0">
                          <a:effectLst/>
                        </a:rPr>
                        <a:t>$37,800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 smtClean="0">
                          <a:effectLst/>
                        </a:rPr>
                        <a:t>$42,500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 smtClean="0">
                          <a:effectLst/>
                        </a:rPr>
                        <a:t>$47,200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$51,000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$54,800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Rectangle 1">
            <a:hlinkClick r:id="rId3"/>
          </p:cNvPr>
          <p:cNvSpPr>
            <a:spLocks noChangeArrowheads="1"/>
          </p:cNvSpPr>
          <p:nvPr/>
        </p:nvSpPr>
        <p:spPr bwMode="auto">
          <a:xfrm>
            <a:off x="457200" y="3062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3124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000" b="1" dirty="0" smtClean="0"/>
              <a:t>Outlines a path for compliance with Chapter 40B.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Reflects local context and land use goals</a:t>
            </a:r>
          </a:p>
          <a:p>
            <a:r>
              <a:rPr lang="en-US" sz="2000" dirty="0" smtClean="0"/>
              <a:t>Offers protection from unfriendly Comprehensive Permits </a:t>
            </a:r>
            <a:r>
              <a:rPr lang="en-US" sz="2000" b="1" dirty="0" smtClean="0">
                <a:solidFill>
                  <a:schemeClr val="tx2"/>
                </a:solidFill>
              </a:rPr>
              <a:t>if</a:t>
            </a:r>
            <a:r>
              <a:rPr lang="en-US" sz="2000" b="1" dirty="0" smtClean="0"/>
              <a:t> </a:t>
            </a:r>
            <a:r>
              <a:rPr lang="en-US" sz="2000" dirty="0" smtClean="0"/>
              <a:t>new affordable units are created or the town implements zoning to enable affordable housing construction</a:t>
            </a:r>
          </a:p>
          <a:p>
            <a:endParaRPr lang="en-US" sz="2000" dirty="0" smtClean="0"/>
          </a:p>
          <a:p>
            <a:pPr marL="0" indent="0">
              <a:buNone/>
            </a:pPr>
            <a:r>
              <a:rPr lang="en-US" sz="2000" b="1" dirty="0" smtClean="0"/>
              <a:t>Identifies Medfield’s housing needs.</a:t>
            </a:r>
          </a:p>
          <a:p>
            <a:r>
              <a:rPr lang="en-US" sz="2000" dirty="0" smtClean="0"/>
              <a:t>Based on demographics, housing market conditions</a:t>
            </a:r>
          </a:p>
          <a:p>
            <a:r>
              <a:rPr lang="en-US" sz="2000" dirty="0" smtClean="0"/>
              <a:t>Considers housing issues affecting Medfield residents and neighborhoods.</a:t>
            </a:r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69012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Market Context: Homes in Medfield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4572000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</a:pPr>
            <a:r>
              <a:rPr lang="en-US" sz="2000" dirty="0" smtClean="0"/>
              <a:t>Median size: owner-occupied have 8.2 rooms; renter-occupied 3.4 rooms </a:t>
            </a:r>
            <a:r>
              <a:rPr lang="en-US" dirty="0" smtClean="0"/>
              <a:t> </a:t>
            </a:r>
          </a:p>
          <a:p>
            <a:pPr>
              <a:lnSpc>
                <a:spcPct val="125000"/>
              </a:lnSpc>
            </a:pPr>
            <a:r>
              <a:rPr lang="en-US" sz="2000" dirty="0" smtClean="0"/>
              <a:t>Average assessed value in 2013 was $563,000; average tax bill $8,859</a:t>
            </a:r>
          </a:p>
          <a:p>
            <a:pPr>
              <a:lnSpc>
                <a:spcPct val="125000"/>
              </a:lnSpc>
            </a:pPr>
            <a:r>
              <a:rPr lang="en-US" sz="2000" dirty="0" smtClean="0"/>
              <a:t>Average of 20 new units per year; no multifamily built from 2002-2011 </a:t>
            </a:r>
          </a:p>
          <a:p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9935875"/>
              </p:ext>
            </p:extLst>
          </p:nvPr>
        </p:nvGraphicFramePr>
        <p:xfrm>
          <a:off x="4724400" y="3200400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1475778"/>
              </p:ext>
            </p:extLst>
          </p:nvPr>
        </p:nvGraphicFramePr>
        <p:xfrm>
          <a:off x="0" y="3200400"/>
          <a:ext cx="60198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926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Demographic Context: Medfield Residents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219200"/>
            <a:ext cx="7924800" cy="114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Stable or negative population growth.</a:t>
            </a:r>
          </a:p>
          <a:p>
            <a:r>
              <a:rPr lang="en-US" dirty="0" smtClean="0"/>
              <a:t>Prevalence of families with children.</a:t>
            </a:r>
          </a:p>
          <a:p>
            <a:r>
              <a:rPr lang="en-US" dirty="0" smtClean="0"/>
              <a:t>Fewer households with elderly members.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325589"/>
              </p:ext>
            </p:extLst>
          </p:nvPr>
        </p:nvGraphicFramePr>
        <p:xfrm>
          <a:off x="3505200" y="2743200"/>
          <a:ext cx="54864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675879"/>
              </p:ext>
            </p:extLst>
          </p:nvPr>
        </p:nvGraphicFramePr>
        <p:xfrm>
          <a:off x="152400" y="2590803"/>
          <a:ext cx="3124200" cy="3767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3237"/>
                <a:gridCol w="810963"/>
              </a:tblGrid>
              <a:tr h="35983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Population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12,273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983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5-18 years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3,157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983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65-74 years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736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983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75 and over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636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9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Households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3,954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599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Married Couple Families with Children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1,631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Non-married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Families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People Living Alone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198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Households with Seniors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845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174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Income and Homeownership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00"/>
            <a:ext cx="8991600" cy="1524000"/>
          </a:xfrm>
        </p:spPr>
        <p:txBody>
          <a:bodyPr>
            <a:normAutofit/>
          </a:bodyPr>
          <a:lstStyle/>
          <a:p>
            <a:r>
              <a:rPr lang="en-US" dirty="0" smtClean="0"/>
              <a:t>Income closely corresponds with household type.</a:t>
            </a:r>
          </a:p>
          <a:p>
            <a:r>
              <a:rPr lang="en-US" dirty="0" smtClean="0"/>
              <a:t>Majority of rental housing is occupied by nonfamily households.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902981"/>
              </p:ext>
            </p:extLst>
          </p:nvPr>
        </p:nvGraphicFramePr>
        <p:xfrm>
          <a:off x="533400" y="1676400"/>
          <a:ext cx="8153399" cy="2990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6360"/>
                <a:gridCol w="1254369"/>
                <a:gridCol w="1175971"/>
                <a:gridCol w="1332767"/>
                <a:gridCol w="1332767"/>
                <a:gridCol w="1411165"/>
              </a:tblGrid>
              <a:tr h="838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b="1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Median Income</a:t>
                      </a:r>
                      <a:endParaRPr lang="en-US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All Households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Families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Married Families with Children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Non-Families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Households headed by seniors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Medfield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$126,048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$145,060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$170,000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$40,368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$48,646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Norfolk County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$81,027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$101,870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$128,126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$44,947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$40,676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3910">
                <a:tc gridSpan="6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Medfield  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Homeownership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90.5%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96.4%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100.0%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66.4%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89.7%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Rental Occupancy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90.5%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71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Housing Affordability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24186964"/>
              </p:ext>
            </p:extLst>
          </p:nvPr>
        </p:nvGraphicFramePr>
        <p:xfrm>
          <a:off x="762000" y="3886200"/>
          <a:ext cx="7543800" cy="21455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4794"/>
                <a:gridCol w="1124583"/>
                <a:gridCol w="1177433"/>
                <a:gridCol w="1204472"/>
                <a:gridCol w="1331259"/>
                <a:gridCol w="1331259"/>
              </a:tblGrid>
              <a:tr h="50121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Households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Spending </a:t>
                      </a:r>
                      <a:r>
                        <a:rPr lang="en-US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More than 30%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of Income on Housing</a:t>
                      </a:r>
                      <a:endParaRPr lang="en-US" sz="18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92649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Income &lt;$35,000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Income $35,000-$49,999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Income $50,000-$74,999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Income &gt;$75,000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Cost-Burdened Households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40109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Homeowners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86%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72%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16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Renters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78%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18%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1524000"/>
            <a:ext cx="7543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Low income homeowners - typically seniors - are most burdened with high housing cost.</a:t>
            </a: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Lower rates of cost burden for renters reflect Medfield’s existing subsidized housing.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2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pc="-150" dirty="0" smtClean="0"/>
              <a:t>Housing Needs / Chapter 40B Gap</a:t>
            </a:r>
            <a:endParaRPr lang="en-US" spc="-15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81000" y="1676400"/>
            <a:ext cx="411480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/>
              <a:t>Medfield residents need more diverse housing options.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200" dirty="0" smtClean="0"/>
              <a:t>Seniors, </a:t>
            </a:r>
            <a:r>
              <a:rPr lang="en-US" sz="2200" dirty="0"/>
              <a:t>young adults, </a:t>
            </a:r>
            <a:r>
              <a:rPr lang="en-US" sz="2200" dirty="0" smtClean="0"/>
              <a:t>individuals living alone, </a:t>
            </a:r>
            <a:br>
              <a:rPr lang="en-US" sz="2200" dirty="0" smtClean="0"/>
            </a:br>
            <a:r>
              <a:rPr lang="en-US" sz="2200" dirty="0" smtClean="0"/>
              <a:t>empty nesters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200" dirty="0" smtClean="0"/>
              <a:t>Apartments (small and large)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200" dirty="0" smtClean="0"/>
              <a:t>Less expensive homes or condos for downsizing or starting out</a:t>
            </a:r>
          </a:p>
          <a:p>
            <a:pPr marL="0" indent="0">
              <a:buNone/>
            </a:pPr>
            <a:endParaRPr lang="en-US" sz="220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1676400"/>
            <a:ext cx="41910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/>
              <a:t>Medfield has reached 6.7% of its units on DHCD’s SHI.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200" dirty="0" smtClean="0"/>
              <a:t>286 affordable units in 5 developments.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200" dirty="0" smtClean="0"/>
              <a:t>10% goal of 2010 year round housing units 422.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200" b="1" dirty="0" smtClean="0">
                <a:solidFill>
                  <a:schemeClr val="tx2"/>
                </a:solidFill>
              </a:rPr>
              <a:t>136 </a:t>
            </a:r>
            <a:r>
              <a:rPr lang="en-US" sz="2200" dirty="0" smtClean="0"/>
              <a:t>additional units needed.</a:t>
            </a:r>
          </a:p>
          <a:p>
            <a:r>
              <a:rPr lang="en-US" sz="2200" dirty="0" smtClean="0"/>
              <a:t> New market rate development will raise the bar in 2020.</a:t>
            </a:r>
          </a:p>
          <a:p>
            <a:endParaRPr lang="en-US" sz="22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1112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 smtClean="0"/>
              <a:t>Develop local capacity to plan and advocate for, as well as to develop and manage affordable units.</a:t>
            </a:r>
          </a:p>
          <a:p>
            <a:pPr lvl="1"/>
            <a:r>
              <a:rPr lang="en-US" dirty="0" smtClean="0"/>
              <a:t>Increase technical capacity</a:t>
            </a:r>
          </a:p>
          <a:p>
            <a:pPr lvl="1"/>
            <a:r>
              <a:rPr lang="en-US" dirty="0" smtClean="0"/>
              <a:t>Educate/</a:t>
            </a:r>
            <a:r>
              <a:rPr lang="en-US" dirty="0"/>
              <a:t>c</a:t>
            </a:r>
            <a:r>
              <a:rPr lang="en-US" dirty="0" smtClean="0"/>
              <a:t>ommunicate with public</a:t>
            </a:r>
          </a:p>
          <a:p>
            <a:pPr lvl="1"/>
            <a:r>
              <a:rPr lang="en-US" dirty="0" smtClean="0"/>
              <a:t>Establish affordable housing trust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Adopt CPA</a:t>
            </a:r>
          </a:p>
          <a:p>
            <a:pPr lvl="1"/>
            <a:r>
              <a:rPr lang="en-US" dirty="0" smtClean="0"/>
              <a:t>Explore potential partnerships with nonprofit developers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10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dirty="0" smtClean="0"/>
              <a:t>CPA 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219200"/>
            <a:ext cx="5257799" cy="4525963"/>
          </a:xfrm>
        </p:spPr>
        <p:txBody>
          <a:bodyPr>
            <a:normAutofit/>
          </a:bodyPr>
          <a:lstStyle/>
          <a:p>
            <a:pPr marL="228600" indent="-228600">
              <a:spcBef>
                <a:spcPts val="600"/>
              </a:spcBef>
              <a:buFont typeface="Arial"/>
              <a:buChar char="•"/>
            </a:pPr>
            <a:r>
              <a:rPr lang="en-US" sz="2000" dirty="0"/>
              <a:t>10</a:t>
            </a:r>
            <a:r>
              <a:rPr lang="en-US" sz="2000" dirty="0" smtClean="0"/>
              <a:t>%-80</a:t>
            </a:r>
            <a:r>
              <a:rPr lang="en-US" sz="2000" dirty="0"/>
              <a:t>% of CPA can be used for </a:t>
            </a:r>
            <a:r>
              <a:rPr lang="en-US" sz="2000" dirty="0" smtClean="0"/>
              <a:t>affordable housing</a:t>
            </a:r>
            <a:endParaRPr lang="en-US" sz="2000" dirty="0"/>
          </a:p>
          <a:p>
            <a:pPr marL="228600" indent="-228600">
              <a:spcBef>
                <a:spcPts val="600"/>
              </a:spcBef>
              <a:buFont typeface="Arial"/>
              <a:buChar char="•"/>
            </a:pPr>
            <a:r>
              <a:rPr lang="en-US" sz="2000" dirty="0" smtClean="0"/>
              <a:t>Can combine housing, historic preservation, open space objectives</a:t>
            </a:r>
          </a:p>
          <a:p>
            <a:pPr marL="228600" indent="-228600">
              <a:spcBef>
                <a:spcPts val="600"/>
              </a:spcBef>
              <a:buFont typeface="Arial"/>
              <a:buChar char="•"/>
            </a:pPr>
            <a:r>
              <a:rPr lang="en-US" sz="2000" dirty="0" smtClean="0"/>
              <a:t>Allowed to bond </a:t>
            </a:r>
            <a:r>
              <a:rPr lang="en-US" sz="2000" dirty="0"/>
              <a:t>for large </a:t>
            </a:r>
            <a:r>
              <a:rPr lang="en-US" sz="2000" dirty="0" smtClean="0"/>
              <a:t>projects</a:t>
            </a:r>
            <a:endParaRPr lang="en-US" sz="2000" dirty="0"/>
          </a:p>
          <a:p>
            <a:pPr marL="228600" indent="-228600">
              <a:spcBef>
                <a:spcPts val="600"/>
              </a:spcBef>
              <a:buFont typeface="Arial"/>
              <a:buChar char="•"/>
            </a:pPr>
            <a:r>
              <a:rPr lang="en-US" sz="2000" dirty="0"/>
              <a:t>5% administrative </a:t>
            </a:r>
            <a:r>
              <a:rPr lang="en-US" sz="2000" dirty="0" smtClean="0"/>
              <a:t>budget</a:t>
            </a:r>
          </a:p>
          <a:p>
            <a:pPr marL="228600" indent="-228600">
              <a:spcBef>
                <a:spcPts val="600"/>
              </a:spcBef>
              <a:buFont typeface="Arial"/>
              <a:buChar char="•"/>
            </a:pPr>
            <a:r>
              <a:rPr lang="en-US" sz="2000" dirty="0" smtClean="0"/>
              <a:t>Can be used to support moderate income housing (up to 100% AMI)</a:t>
            </a:r>
            <a:endParaRPr lang="en-US" sz="2000" dirty="0"/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3349823"/>
            <a:ext cx="28949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89 Oxbow, Wayland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391400" y="6490156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Photo Source: HousingPolicy.org</a:t>
            </a:r>
            <a:endParaRPr lang="en-US" sz="800" dirty="0"/>
          </a:p>
        </p:txBody>
      </p:sp>
      <p:pic>
        <p:nvPicPr>
          <p:cNvPr id="1026" name="Picture 2" descr="Passive House - front 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219200"/>
            <a:ext cx="2962275" cy="212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ynd.yardi.com/wp-content/uploads/2014/08/Ames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3886199"/>
            <a:ext cx="2962275" cy="198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714999" y="5894659"/>
            <a:ext cx="28949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Ames Shovel Works, Easton</a:t>
            </a:r>
            <a:endParaRPr lang="en-US" sz="1400" dirty="0"/>
          </a:p>
        </p:txBody>
      </p:sp>
      <p:pic>
        <p:nvPicPr>
          <p:cNvPr id="1030" name="Picture 6" descr="http://www.communitypreservation.org/sites/default/files/CPA_map_Nov201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962400"/>
            <a:ext cx="4648200" cy="285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42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27038"/>
            <a:ext cx="8382000" cy="8683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Sites for Affordable Housing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Identify sites for creation of affordable housing through new development, redevelopment, or preservation. </a:t>
            </a:r>
            <a:r>
              <a:rPr lang="en-US" dirty="0" smtClean="0"/>
              <a:t>Possible locations include:</a:t>
            </a:r>
            <a:endParaRPr lang="en-US" dirty="0"/>
          </a:p>
          <a:p>
            <a:pPr marL="620713" indent="-182563"/>
            <a:r>
              <a:rPr lang="en-US" dirty="0" smtClean="0"/>
              <a:t>Medfield State Hospital </a:t>
            </a:r>
          </a:p>
          <a:p>
            <a:pPr marL="620713" indent="-182563"/>
            <a:r>
              <a:rPr lang="en-US" dirty="0" smtClean="0"/>
              <a:t>Other Town-owned properties </a:t>
            </a:r>
          </a:p>
          <a:p>
            <a:pPr marL="620713" indent="-182563"/>
            <a:r>
              <a:rPr lang="en-US" dirty="0" smtClean="0"/>
              <a:t>Privately-owned properties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667000" y="4267200"/>
            <a:ext cx="5715000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Scattered-site affordable housing strategies: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Convert existing homes to affordable homeownership units through Town funding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Small-scale LIP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Infill development or multifamily conversions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Can be combined with historic preservation and open space protection.</a:t>
            </a:r>
            <a:endParaRPr lang="en-US" sz="2000" dirty="0"/>
          </a:p>
        </p:txBody>
      </p:sp>
      <p:pic>
        <p:nvPicPr>
          <p:cNvPr id="6" name="Picture 5" descr="allendale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51575" y="2514600"/>
            <a:ext cx="2130425" cy="13696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Click To Enlarge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" t="8696" r="6884"/>
          <a:stretch/>
        </p:blipFill>
        <p:spPr bwMode="auto">
          <a:xfrm>
            <a:off x="304800" y="4800600"/>
            <a:ext cx="2209165" cy="1714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48666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ctr"/>
            <a:r>
              <a:rPr lang="en-US" dirty="0" smtClean="0"/>
              <a:t>Zoning Strategies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33400" y="1491549"/>
            <a:ext cx="8305800" cy="4252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Update zoning to create opportunities for development of affordable housing, and to encourage diversity in housing options.</a:t>
            </a:r>
          </a:p>
          <a:p>
            <a:pPr marL="0" indent="0">
              <a:buNone/>
            </a:pPr>
            <a:endParaRPr lang="en-US" sz="1300" dirty="0" smtClean="0"/>
          </a:p>
          <a:p>
            <a:r>
              <a:rPr lang="en-US" sz="2400" dirty="0" smtClean="0"/>
              <a:t>Zoning for Medfield State Hospital site </a:t>
            </a:r>
          </a:p>
          <a:p>
            <a:r>
              <a:rPr lang="en-US" sz="2400" dirty="0" smtClean="0"/>
              <a:t>Inclusionary or Incentive Zoning</a:t>
            </a:r>
          </a:p>
          <a:p>
            <a:r>
              <a:rPr lang="en-US" sz="2400" dirty="0" smtClean="0"/>
              <a:t>Accessory Dwelling Units/Multifamily conversions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670464" y="4800600"/>
            <a:ext cx="5715000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“As of Right” mixed income housing districts: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Chapter 40R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Compact Neighborhoods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4008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84238"/>
            <a:ext cx="8229600" cy="715962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Addressing Housing Cost Barriers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057400"/>
            <a:ext cx="8534400" cy="3657600"/>
          </a:xfrm>
        </p:spPr>
        <p:txBody>
          <a:bodyPr>
            <a:normAutofit/>
          </a:bodyPr>
          <a:lstStyle/>
          <a:p>
            <a:pPr marL="276225" lvl="4" indent="0">
              <a:buNone/>
            </a:pPr>
            <a:r>
              <a:rPr lang="en-US" sz="2400" b="1" dirty="0" smtClean="0"/>
              <a:t>Provide support to first time homebuyers and elderly residents to overcome cost barriers.</a:t>
            </a:r>
          </a:p>
          <a:p>
            <a:pPr marL="561975" lvl="4" indent="-285750"/>
            <a:r>
              <a:rPr lang="en-US" sz="2400" dirty="0" smtClean="0"/>
              <a:t>Update tax deferral program</a:t>
            </a:r>
          </a:p>
          <a:p>
            <a:pPr marL="561975" lvl="4" indent="-285750"/>
            <a:r>
              <a:rPr lang="en-US" sz="2400" dirty="0" smtClean="0"/>
              <a:t>Offer first-time homebuyer assistance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385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997243"/>
            <a:ext cx="4476751" cy="282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8768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Local boards adopt Housing Production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Submit to DHCD for approval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 HPP as a guide to identify appropriate locations</a:t>
            </a:r>
            <a:br>
              <a:rPr lang="en-US" dirty="0" smtClean="0"/>
            </a:br>
            <a:r>
              <a:rPr lang="en-US" dirty="0" smtClean="0"/>
              <a:t> and types of housing that are preferred</a:t>
            </a:r>
          </a:p>
          <a:p>
            <a:pPr marL="457200" indent="-457200">
              <a:buFont typeface="+mj-lt"/>
              <a:buAutoNum type="arabicPeriod"/>
            </a:pPr>
            <a:r>
              <a:rPr lang="en-US" i="1" dirty="0" smtClean="0"/>
              <a:t>Implement zoning</a:t>
            </a:r>
            <a:r>
              <a:rPr lang="en-US" dirty="0" smtClean="0"/>
              <a:t> or other initiatives to build capacity</a:t>
            </a:r>
            <a:br>
              <a:rPr lang="en-US" dirty="0" smtClean="0"/>
            </a:br>
            <a:r>
              <a:rPr lang="en-US" dirty="0" smtClean="0"/>
              <a:t> and facilitate </a:t>
            </a:r>
            <a:r>
              <a:rPr lang="en-US" i="1" dirty="0" smtClean="0"/>
              <a:t>creation of affordable units</a:t>
            </a:r>
          </a:p>
          <a:p>
            <a:pPr marL="3605213" indent="0">
              <a:buNone/>
            </a:pPr>
            <a:endParaRPr lang="en-US" dirty="0"/>
          </a:p>
          <a:p>
            <a:pPr marL="4405313" indent="0">
              <a:buNone/>
            </a:pPr>
            <a:r>
              <a:rPr lang="en-US" dirty="0" smtClean="0"/>
              <a:t>Attain “safe harbor” from 40B  </a:t>
            </a:r>
            <a:endParaRPr lang="en-US" dirty="0"/>
          </a:p>
        </p:txBody>
      </p:sp>
      <p:sp>
        <p:nvSpPr>
          <p:cNvPr id="6" name="Bent-Up Arrow 5"/>
          <p:cNvSpPr/>
          <p:nvPr/>
        </p:nvSpPr>
        <p:spPr>
          <a:xfrm rot="5400000">
            <a:off x="4081895" y="4033405"/>
            <a:ext cx="713509" cy="876300"/>
          </a:xfrm>
          <a:prstGeom prst="bentUpArrow">
            <a:avLst>
              <a:gd name="adj1" fmla="val 25000"/>
              <a:gd name="adj2" fmla="val 20739"/>
              <a:gd name="adj3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72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351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3787</TotalTime>
  <Words>1116</Words>
  <Application>Microsoft Office PowerPoint</Application>
  <PresentationFormat>On-screen Show (4:3)</PresentationFormat>
  <Paragraphs>227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Clarity</vt:lpstr>
      <vt:lpstr>Housing Production Plan: Meeting Local Needs</vt:lpstr>
      <vt:lpstr>What is a Housing Production Plan?</vt:lpstr>
      <vt:lpstr>Market Context: Homes in Medfield</vt:lpstr>
      <vt:lpstr>Demographic Context: Medfield Residents</vt:lpstr>
      <vt:lpstr>Income and Homeownership</vt:lpstr>
      <vt:lpstr>Housing Affordability</vt:lpstr>
      <vt:lpstr>Housing Needs / Chapter 40B Gap</vt:lpstr>
      <vt:lpstr>Recommendations</vt:lpstr>
      <vt:lpstr>CPA Funding</vt:lpstr>
      <vt:lpstr>Sites for Affordable Housing</vt:lpstr>
      <vt:lpstr>Zoning Strategies</vt:lpstr>
      <vt:lpstr> Addressing Housing Cost Barriers</vt:lpstr>
      <vt:lpstr>Next Steps: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 AFFORDABLE HOUSING</dc:title>
  <dc:creator>Courtney Synowiec</dc:creator>
  <cp:lastModifiedBy>administrator</cp:lastModifiedBy>
  <cp:revision>137</cp:revision>
  <cp:lastPrinted>2016-05-26T18:09:40Z</cp:lastPrinted>
  <dcterms:created xsi:type="dcterms:W3CDTF">2013-08-07T16:54:19Z</dcterms:created>
  <dcterms:modified xsi:type="dcterms:W3CDTF">2016-05-26T23:24:37Z</dcterms:modified>
</cp:coreProperties>
</file>